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handoutMasterIdLst>
    <p:handoutMasterId r:id="rId47"/>
  </p:handoutMasterIdLst>
  <p:sldIdLst>
    <p:sldId id="256" r:id="rId2"/>
    <p:sldId id="258" r:id="rId3"/>
    <p:sldId id="259" r:id="rId4"/>
    <p:sldId id="260" r:id="rId5"/>
    <p:sldId id="261" r:id="rId6"/>
    <p:sldId id="265" r:id="rId7"/>
    <p:sldId id="266" r:id="rId8"/>
    <p:sldId id="295" r:id="rId9"/>
    <p:sldId id="296" r:id="rId10"/>
    <p:sldId id="297" r:id="rId11"/>
    <p:sldId id="262" r:id="rId12"/>
    <p:sldId id="263" r:id="rId13"/>
    <p:sldId id="269" r:id="rId14"/>
    <p:sldId id="264" r:id="rId15"/>
    <p:sldId id="271" r:id="rId16"/>
    <p:sldId id="268" r:id="rId17"/>
    <p:sldId id="267" r:id="rId18"/>
    <p:sldId id="270" r:id="rId19"/>
    <p:sldId id="275" r:id="rId20"/>
    <p:sldId id="272" r:id="rId21"/>
    <p:sldId id="301" r:id="rId22"/>
    <p:sldId id="302" r:id="rId23"/>
    <p:sldId id="276" r:id="rId24"/>
    <p:sldId id="277" r:id="rId25"/>
    <p:sldId id="278" r:id="rId26"/>
    <p:sldId id="281" r:id="rId27"/>
    <p:sldId id="279" r:id="rId28"/>
    <p:sldId id="280" r:id="rId29"/>
    <p:sldId id="299" r:id="rId30"/>
    <p:sldId id="298"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300" r:id="rId45"/>
  </p:sldIdLst>
  <p:sldSz cx="9144000" cy="6858000" type="screen4x3"/>
  <p:notesSz cx="7104063" cy="10234613"/>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1F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91" autoAdjust="0"/>
    <p:restoredTop sz="89174" autoAdjust="0"/>
  </p:normalViewPr>
  <p:slideViewPr>
    <p:cSldViewPr>
      <p:cViewPr varScale="1">
        <p:scale>
          <a:sx n="88" d="100"/>
          <a:sy n="88" d="100"/>
        </p:scale>
        <p:origin x="1195" y="77"/>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078427" cy="513508"/>
          </a:xfrm>
          <a:prstGeom prst="rect">
            <a:avLst/>
          </a:prstGeom>
        </p:spPr>
        <p:txBody>
          <a:bodyPr vert="horz" lIns="99066" tIns="49533" rIns="99066" bIns="49533" rtlCol="0"/>
          <a:lstStyle>
            <a:lvl1pPr algn="l">
              <a:defRPr sz="1300"/>
            </a:lvl1pPr>
          </a:lstStyle>
          <a:p>
            <a:endParaRPr lang="es-AR"/>
          </a:p>
        </p:txBody>
      </p:sp>
      <p:sp>
        <p:nvSpPr>
          <p:cNvPr id="3" name="Marcador de fecha 2"/>
          <p:cNvSpPr>
            <a:spLocks noGrp="1"/>
          </p:cNvSpPr>
          <p:nvPr>
            <p:ph type="dt" sz="quarter" idx="1"/>
          </p:nvPr>
        </p:nvSpPr>
        <p:spPr>
          <a:xfrm>
            <a:off x="4023992" y="0"/>
            <a:ext cx="3078427" cy="513508"/>
          </a:xfrm>
          <a:prstGeom prst="rect">
            <a:avLst/>
          </a:prstGeom>
        </p:spPr>
        <p:txBody>
          <a:bodyPr vert="horz" lIns="99066" tIns="49533" rIns="99066" bIns="49533" rtlCol="0"/>
          <a:lstStyle>
            <a:lvl1pPr algn="r">
              <a:defRPr sz="1300"/>
            </a:lvl1pPr>
          </a:lstStyle>
          <a:p>
            <a:fld id="{00963909-6F3B-447E-9926-52B835F1304A}" type="datetimeFigureOut">
              <a:rPr lang="es-AR" smtClean="0"/>
              <a:t>20/3/2021</a:t>
            </a:fld>
            <a:endParaRPr lang="es-AR"/>
          </a:p>
        </p:txBody>
      </p:sp>
      <p:sp>
        <p:nvSpPr>
          <p:cNvPr id="4" name="Marcador de pie de página 3"/>
          <p:cNvSpPr>
            <a:spLocks noGrp="1"/>
          </p:cNvSpPr>
          <p:nvPr>
            <p:ph type="ftr" sz="quarter" idx="2"/>
          </p:nvPr>
        </p:nvSpPr>
        <p:spPr>
          <a:xfrm>
            <a:off x="0" y="9721107"/>
            <a:ext cx="3078427" cy="513506"/>
          </a:xfrm>
          <a:prstGeom prst="rect">
            <a:avLst/>
          </a:prstGeom>
        </p:spPr>
        <p:txBody>
          <a:bodyPr vert="horz" lIns="99066" tIns="49533" rIns="99066" bIns="49533" rtlCol="0" anchor="b"/>
          <a:lstStyle>
            <a:lvl1pPr algn="l">
              <a:defRPr sz="1300"/>
            </a:lvl1pPr>
          </a:lstStyle>
          <a:p>
            <a:endParaRPr lang="es-AR"/>
          </a:p>
        </p:txBody>
      </p:sp>
      <p:sp>
        <p:nvSpPr>
          <p:cNvPr id="5" name="Marcador de número de diapositiva 4"/>
          <p:cNvSpPr>
            <a:spLocks noGrp="1"/>
          </p:cNvSpPr>
          <p:nvPr>
            <p:ph type="sldNum" sz="quarter" idx="3"/>
          </p:nvPr>
        </p:nvSpPr>
        <p:spPr>
          <a:xfrm>
            <a:off x="4023992" y="9721107"/>
            <a:ext cx="3078427" cy="513506"/>
          </a:xfrm>
          <a:prstGeom prst="rect">
            <a:avLst/>
          </a:prstGeom>
        </p:spPr>
        <p:txBody>
          <a:bodyPr vert="horz" lIns="99066" tIns="49533" rIns="99066" bIns="49533" rtlCol="0" anchor="b"/>
          <a:lstStyle>
            <a:lvl1pPr algn="r">
              <a:defRPr sz="1300"/>
            </a:lvl1pPr>
          </a:lstStyle>
          <a:p>
            <a:fld id="{FA45D688-72CD-45A7-965A-E23EC18B857D}" type="slidenum">
              <a:rPr lang="es-AR" smtClean="0"/>
              <a:t>‹Nº›</a:t>
            </a:fld>
            <a:endParaRPr lang="es-AR"/>
          </a:p>
        </p:txBody>
      </p:sp>
    </p:spTree>
    <p:extLst>
      <p:ext uri="{BB962C8B-B14F-4D97-AF65-F5344CB8AC3E}">
        <p14:creationId xmlns:p14="http://schemas.microsoft.com/office/powerpoint/2010/main" val="17708969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3078427" cy="511731"/>
          </a:xfrm>
          <a:prstGeom prst="rect">
            <a:avLst/>
          </a:prstGeom>
        </p:spPr>
        <p:txBody>
          <a:bodyPr vert="horz" lIns="99066" tIns="49533" rIns="99066" bIns="49533" rtlCol="0"/>
          <a:lstStyle>
            <a:lvl1pPr algn="l">
              <a:defRPr sz="1300"/>
            </a:lvl1pPr>
          </a:lstStyle>
          <a:p>
            <a:endParaRPr lang="es-AR"/>
          </a:p>
        </p:txBody>
      </p:sp>
      <p:sp>
        <p:nvSpPr>
          <p:cNvPr id="3" name="2 Marcador de fecha"/>
          <p:cNvSpPr>
            <a:spLocks noGrp="1"/>
          </p:cNvSpPr>
          <p:nvPr>
            <p:ph type="dt" idx="1"/>
          </p:nvPr>
        </p:nvSpPr>
        <p:spPr>
          <a:xfrm>
            <a:off x="4023992" y="0"/>
            <a:ext cx="3078427" cy="511731"/>
          </a:xfrm>
          <a:prstGeom prst="rect">
            <a:avLst/>
          </a:prstGeom>
        </p:spPr>
        <p:txBody>
          <a:bodyPr vert="horz" lIns="99066" tIns="49533" rIns="99066" bIns="49533" rtlCol="0"/>
          <a:lstStyle>
            <a:lvl1pPr algn="r">
              <a:defRPr sz="1300"/>
            </a:lvl1pPr>
          </a:lstStyle>
          <a:p>
            <a:fld id="{3A162BA8-A2AD-4C05-9470-FE803B195BC9}" type="datetimeFigureOut">
              <a:rPr lang="es-AR" smtClean="0"/>
              <a:pPr/>
              <a:t>20/3/2021</a:t>
            </a:fld>
            <a:endParaRPr lang="es-AR"/>
          </a:p>
        </p:txBody>
      </p:sp>
      <p:sp>
        <p:nvSpPr>
          <p:cNvPr id="4" name="3 Marcador de imagen de diapositiva"/>
          <p:cNvSpPr>
            <a:spLocks noGrp="1" noRot="1" noChangeAspect="1"/>
          </p:cNvSpPr>
          <p:nvPr>
            <p:ph type="sldImg" idx="2"/>
          </p:nvPr>
        </p:nvSpPr>
        <p:spPr>
          <a:xfrm>
            <a:off x="993775" y="766763"/>
            <a:ext cx="5116513" cy="3838575"/>
          </a:xfrm>
          <a:prstGeom prst="rect">
            <a:avLst/>
          </a:prstGeom>
          <a:noFill/>
          <a:ln w="12700">
            <a:solidFill>
              <a:prstClr val="black"/>
            </a:solidFill>
          </a:ln>
        </p:spPr>
        <p:txBody>
          <a:bodyPr vert="horz" lIns="99066" tIns="49533" rIns="99066" bIns="49533" rtlCol="0" anchor="ctr"/>
          <a:lstStyle/>
          <a:p>
            <a:endParaRPr lang="es-AR"/>
          </a:p>
        </p:txBody>
      </p:sp>
      <p:sp>
        <p:nvSpPr>
          <p:cNvPr id="5" name="4 Marcador de notas"/>
          <p:cNvSpPr>
            <a:spLocks noGrp="1"/>
          </p:cNvSpPr>
          <p:nvPr>
            <p:ph type="body" sz="quarter" idx="3"/>
          </p:nvPr>
        </p:nvSpPr>
        <p:spPr>
          <a:xfrm>
            <a:off x="710407" y="4861441"/>
            <a:ext cx="5683250" cy="4605576"/>
          </a:xfrm>
          <a:prstGeom prst="rect">
            <a:avLst/>
          </a:prstGeom>
        </p:spPr>
        <p:txBody>
          <a:bodyPr vert="horz" lIns="99066" tIns="49533" rIns="99066" bIns="49533"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5 Marcador de pie de página"/>
          <p:cNvSpPr>
            <a:spLocks noGrp="1"/>
          </p:cNvSpPr>
          <p:nvPr>
            <p:ph type="ftr" sz="quarter" idx="4"/>
          </p:nvPr>
        </p:nvSpPr>
        <p:spPr>
          <a:xfrm>
            <a:off x="0" y="9721106"/>
            <a:ext cx="3078427" cy="511731"/>
          </a:xfrm>
          <a:prstGeom prst="rect">
            <a:avLst/>
          </a:prstGeom>
        </p:spPr>
        <p:txBody>
          <a:bodyPr vert="horz" lIns="99066" tIns="49533" rIns="99066" bIns="49533" rtlCol="0" anchor="b"/>
          <a:lstStyle>
            <a:lvl1pPr algn="l">
              <a:defRPr sz="1300"/>
            </a:lvl1pPr>
          </a:lstStyle>
          <a:p>
            <a:endParaRPr lang="es-AR"/>
          </a:p>
        </p:txBody>
      </p:sp>
      <p:sp>
        <p:nvSpPr>
          <p:cNvPr id="7" name="6 Marcador de número de diapositiva"/>
          <p:cNvSpPr>
            <a:spLocks noGrp="1"/>
          </p:cNvSpPr>
          <p:nvPr>
            <p:ph type="sldNum" sz="quarter" idx="5"/>
          </p:nvPr>
        </p:nvSpPr>
        <p:spPr>
          <a:xfrm>
            <a:off x="4023992" y="9721106"/>
            <a:ext cx="3078427" cy="511731"/>
          </a:xfrm>
          <a:prstGeom prst="rect">
            <a:avLst/>
          </a:prstGeom>
        </p:spPr>
        <p:txBody>
          <a:bodyPr vert="horz" lIns="99066" tIns="49533" rIns="99066" bIns="49533" rtlCol="0" anchor="b"/>
          <a:lstStyle>
            <a:lvl1pPr algn="r">
              <a:defRPr sz="1300"/>
            </a:lvl1pPr>
          </a:lstStyle>
          <a:p>
            <a:fld id="{8E7D0D1C-B4D2-44D8-AE9A-93314FC51D1A}" type="slidenum">
              <a:rPr lang="es-AR" smtClean="0"/>
              <a:pPr/>
              <a:t>‹Nº›</a:t>
            </a:fld>
            <a:endParaRPr lang="es-AR"/>
          </a:p>
        </p:txBody>
      </p:sp>
    </p:spTree>
    <p:extLst>
      <p:ext uri="{BB962C8B-B14F-4D97-AF65-F5344CB8AC3E}">
        <p14:creationId xmlns:p14="http://schemas.microsoft.com/office/powerpoint/2010/main" val="2918689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E7D0D1C-B4D2-44D8-AE9A-93314FC51D1A}" type="slidenum">
              <a:rPr lang="es-AR" smtClean="0"/>
              <a:pPr/>
              <a:t>1</a:t>
            </a:fld>
            <a:endParaRPr lang="es-AR"/>
          </a:p>
        </p:txBody>
      </p:sp>
    </p:spTree>
    <p:extLst>
      <p:ext uri="{BB962C8B-B14F-4D97-AF65-F5344CB8AC3E}">
        <p14:creationId xmlns:p14="http://schemas.microsoft.com/office/powerpoint/2010/main" val="5665441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E7D0D1C-B4D2-44D8-AE9A-93314FC51D1A}" type="slidenum">
              <a:rPr lang="es-AR" smtClean="0"/>
              <a:pPr/>
              <a:t>10</a:t>
            </a:fld>
            <a:endParaRPr lang="es-AR"/>
          </a:p>
        </p:txBody>
      </p:sp>
    </p:spTree>
    <p:extLst>
      <p:ext uri="{BB962C8B-B14F-4D97-AF65-F5344CB8AC3E}">
        <p14:creationId xmlns:p14="http://schemas.microsoft.com/office/powerpoint/2010/main" val="2061750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E7D0D1C-B4D2-44D8-AE9A-93314FC51D1A}" type="slidenum">
              <a:rPr lang="es-AR" smtClean="0"/>
              <a:pPr/>
              <a:t>11</a:t>
            </a:fld>
            <a:endParaRPr lang="es-AR"/>
          </a:p>
        </p:txBody>
      </p:sp>
    </p:spTree>
    <p:extLst>
      <p:ext uri="{BB962C8B-B14F-4D97-AF65-F5344CB8AC3E}">
        <p14:creationId xmlns:p14="http://schemas.microsoft.com/office/powerpoint/2010/main" val="34264099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E7D0D1C-B4D2-44D8-AE9A-93314FC51D1A}" type="slidenum">
              <a:rPr lang="es-AR" smtClean="0"/>
              <a:pPr/>
              <a:t>12</a:t>
            </a:fld>
            <a:endParaRPr lang="es-AR"/>
          </a:p>
        </p:txBody>
      </p:sp>
    </p:spTree>
    <p:extLst>
      <p:ext uri="{BB962C8B-B14F-4D97-AF65-F5344CB8AC3E}">
        <p14:creationId xmlns:p14="http://schemas.microsoft.com/office/powerpoint/2010/main" val="604219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E7D0D1C-B4D2-44D8-AE9A-93314FC51D1A}" type="slidenum">
              <a:rPr lang="es-AR" smtClean="0"/>
              <a:pPr/>
              <a:t>13</a:t>
            </a:fld>
            <a:endParaRPr lang="es-AR"/>
          </a:p>
        </p:txBody>
      </p:sp>
    </p:spTree>
    <p:extLst>
      <p:ext uri="{BB962C8B-B14F-4D97-AF65-F5344CB8AC3E}">
        <p14:creationId xmlns:p14="http://schemas.microsoft.com/office/powerpoint/2010/main" val="23996080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E7D0D1C-B4D2-44D8-AE9A-93314FC51D1A}" type="slidenum">
              <a:rPr lang="es-AR" smtClean="0"/>
              <a:pPr/>
              <a:t>14</a:t>
            </a:fld>
            <a:endParaRPr lang="es-AR"/>
          </a:p>
        </p:txBody>
      </p:sp>
    </p:spTree>
    <p:extLst>
      <p:ext uri="{BB962C8B-B14F-4D97-AF65-F5344CB8AC3E}">
        <p14:creationId xmlns:p14="http://schemas.microsoft.com/office/powerpoint/2010/main" val="1941380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E7D0D1C-B4D2-44D8-AE9A-93314FC51D1A}" type="slidenum">
              <a:rPr lang="es-AR" smtClean="0"/>
              <a:pPr/>
              <a:t>15</a:t>
            </a:fld>
            <a:endParaRPr lang="es-AR"/>
          </a:p>
        </p:txBody>
      </p:sp>
    </p:spTree>
    <p:extLst>
      <p:ext uri="{BB962C8B-B14F-4D97-AF65-F5344CB8AC3E}">
        <p14:creationId xmlns:p14="http://schemas.microsoft.com/office/powerpoint/2010/main" val="11877299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E7D0D1C-B4D2-44D8-AE9A-93314FC51D1A}" type="slidenum">
              <a:rPr lang="es-AR" smtClean="0"/>
              <a:pPr/>
              <a:t>16</a:t>
            </a:fld>
            <a:endParaRPr lang="es-AR"/>
          </a:p>
        </p:txBody>
      </p:sp>
    </p:spTree>
    <p:extLst>
      <p:ext uri="{BB962C8B-B14F-4D97-AF65-F5344CB8AC3E}">
        <p14:creationId xmlns:p14="http://schemas.microsoft.com/office/powerpoint/2010/main" val="20121226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E7D0D1C-B4D2-44D8-AE9A-93314FC51D1A}" type="slidenum">
              <a:rPr lang="es-AR" smtClean="0"/>
              <a:pPr/>
              <a:t>17</a:t>
            </a:fld>
            <a:endParaRPr lang="es-AR"/>
          </a:p>
        </p:txBody>
      </p:sp>
    </p:spTree>
    <p:extLst>
      <p:ext uri="{BB962C8B-B14F-4D97-AF65-F5344CB8AC3E}">
        <p14:creationId xmlns:p14="http://schemas.microsoft.com/office/powerpoint/2010/main" val="27982057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E7D0D1C-B4D2-44D8-AE9A-93314FC51D1A}" type="slidenum">
              <a:rPr lang="es-AR" smtClean="0"/>
              <a:pPr/>
              <a:t>18</a:t>
            </a:fld>
            <a:endParaRPr lang="es-AR"/>
          </a:p>
        </p:txBody>
      </p:sp>
    </p:spTree>
    <p:extLst>
      <p:ext uri="{BB962C8B-B14F-4D97-AF65-F5344CB8AC3E}">
        <p14:creationId xmlns:p14="http://schemas.microsoft.com/office/powerpoint/2010/main" val="34626195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E7D0D1C-B4D2-44D8-AE9A-93314FC51D1A}" type="slidenum">
              <a:rPr lang="es-AR" smtClean="0"/>
              <a:pPr/>
              <a:t>19</a:t>
            </a:fld>
            <a:endParaRPr lang="es-AR"/>
          </a:p>
        </p:txBody>
      </p:sp>
    </p:spTree>
    <p:extLst>
      <p:ext uri="{BB962C8B-B14F-4D97-AF65-F5344CB8AC3E}">
        <p14:creationId xmlns:p14="http://schemas.microsoft.com/office/powerpoint/2010/main" val="2196535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E7D0D1C-B4D2-44D8-AE9A-93314FC51D1A}" type="slidenum">
              <a:rPr lang="es-AR" smtClean="0"/>
              <a:pPr/>
              <a:t>2</a:t>
            </a:fld>
            <a:endParaRPr lang="es-AR"/>
          </a:p>
        </p:txBody>
      </p:sp>
    </p:spTree>
    <p:extLst>
      <p:ext uri="{BB962C8B-B14F-4D97-AF65-F5344CB8AC3E}">
        <p14:creationId xmlns:p14="http://schemas.microsoft.com/office/powerpoint/2010/main" val="14721313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E7D0D1C-B4D2-44D8-AE9A-93314FC51D1A}" type="slidenum">
              <a:rPr lang="es-AR" smtClean="0"/>
              <a:pPr/>
              <a:t>20</a:t>
            </a:fld>
            <a:endParaRPr lang="es-AR"/>
          </a:p>
        </p:txBody>
      </p:sp>
    </p:spTree>
    <p:extLst>
      <p:ext uri="{BB962C8B-B14F-4D97-AF65-F5344CB8AC3E}">
        <p14:creationId xmlns:p14="http://schemas.microsoft.com/office/powerpoint/2010/main" val="30492730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E7D0D1C-B4D2-44D8-AE9A-93314FC51D1A}" type="slidenum">
              <a:rPr lang="es-AR" smtClean="0"/>
              <a:pPr/>
              <a:t>23</a:t>
            </a:fld>
            <a:endParaRPr lang="es-AR"/>
          </a:p>
        </p:txBody>
      </p:sp>
    </p:spTree>
    <p:extLst>
      <p:ext uri="{BB962C8B-B14F-4D97-AF65-F5344CB8AC3E}">
        <p14:creationId xmlns:p14="http://schemas.microsoft.com/office/powerpoint/2010/main" val="13517425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E7D0D1C-B4D2-44D8-AE9A-93314FC51D1A}" type="slidenum">
              <a:rPr lang="es-AR" smtClean="0"/>
              <a:pPr/>
              <a:t>24</a:t>
            </a:fld>
            <a:endParaRPr lang="es-AR"/>
          </a:p>
        </p:txBody>
      </p:sp>
    </p:spTree>
    <p:extLst>
      <p:ext uri="{BB962C8B-B14F-4D97-AF65-F5344CB8AC3E}">
        <p14:creationId xmlns:p14="http://schemas.microsoft.com/office/powerpoint/2010/main" val="21902096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E7D0D1C-B4D2-44D8-AE9A-93314FC51D1A}" type="slidenum">
              <a:rPr lang="es-AR" smtClean="0"/>
              <a:pPr/>
              <a:t>25</a:t>
            </a:fld>
            <a:endParaRPr lang="es-AR"/>
          </a:p>
        </p:txBody>
      </p:sp>
    </p:spTree>
    <p:extLst>
      <p:ext uri="{BB962C8B-B14F-4D97-AF65-F5344CB8AC3E}">
        <p14:creationId xmlns:p14="http://schemas.microsoft.com/office/powerpoint/2010/main" val="24930126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E7D0D1C-B4D2-44D8-AE9A-93314FC51D1A}" type="slidenum">
              <a:rPr lang="es-AR" smtClean="0"/>
              <a:pPr/>
              <a:t>26</a:t>
            </a:fld>
            <a:endParaRPr lang="es-AR"/>
          </a:p>
        </p:txBody>
      </p:sp>
    </p:spTree>
    <p:extLst>
      <p:ext uri="{BB962C8B-B14F-4D97-AF65-F5344CB8AC3E}">
        <p14:creationId xmlns:p14="http://schemas.microsoft.com/office/powerpoint/2010/main" val="17666801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E7D0D1C-B4D2-44D8-AE9A-93314FC51D1A}" type="slidenum">
              <a:rPr lang="es-AR" smtClean="0"/>
              <a:pPr/>
              <a:t>27</a:t>
            </a:fld>
            <a:endParaRPr lang="es-AR"/>
          </a:p>
        </p:txBody>
      </p:sp>
    </p:spTree>
    <p:extLst>
      <p:ext uri="{BB962C8B-B14F-4D97-AF65-F5344CB8AC3E}">
        <p14:creationId xmlns:p14="http://schemas.microsoft.com/office/powerpoint/2010/main" val="17158721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E7D0D1C-B4D2-44D8-AE9A-93314FC51D1A}" type="slidenum">
              <a:rPr lang="es-AR" smtClean="0"/>
              <a:pPr/>
              <a:t>28</a:t>
            </a:fld>
            <a:endParaRPr lang="es-AR"/>
          </a:p>
        </p:txBody>
      </p:sp>
    </p:spTree>
    <p:extLst>
      <p:ext uri="{BB962C8B-B14F-4D97-AF65-F5344CB8AC3E}">
        <p14:creationId xmlns:p14="http://schemas.microsoft.com/office/powerpoint/2010/main" val="27589310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E7D0D1C-B4D2-44D8-AE9A-93314FC51D1A}" type="slidenum">
              <a:rPr lang="es-AR" smtClean="0"/>
              <a:pPr/>
              <a:t>31</a:t>
            </a:fld>
            <a:endParaRPr lang="es-AR"/>
          </a:p>
        </p:txBody>
      </p:sp>
    </p:spTree>
    <p:extLst>
      <p:ext uri="{BB962C8B-B14F-4D97-AF65-F5344CB8AC3E}">
        <p14:creationId xmlns:p14="http://schemas.microsoft.com/office/powerpoint/2010/main" val="15341512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E7D0D1C-B4D2-44D8-AE9A-93314FC51D1A}" type="slidenum">
              <a:rPr lang="es-AR" smtClean="0"/>
              <a:pPr/>
              <a:t>32</a:t>
            </a:fld>
            <a:endParaRPr lang="es-AR"/>
          </a:p>
        </p:txBody>
      </p:sp>
    </p:spTree>
    <p:extLst>
      <p:ext uri="{BB962C8B-B14F-4D97-AF65-F5344CB8AC3E}">
        <p14:creationId xmlns:p14="http://schemas.microsoft.com/office/powerpoint/2010/main" val="7267334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E7D0D1C-B4D2-44D8-AE9A-93314FC51D1A}" type="slidenum">
              <a:rPr lang="es-AR" smtClean="0"/>
              <a:pPr/>
              <a:t>33</a:t>
            </a:fld>
            <a:endParaRPr lang="es-AR"/>
          </a:p>
        </p:txBody>
      </p:sp>
    </p:spTree>
    <p:extLst>
      <p:ext uri="{BB962C8B-B14F-4D97-AF65-F5344CB8AC3E}">
        <p14:creationId xmlns:p14="http://schemas.microsoft.com/office/powerpoint/2010/main" val="1713218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E7D0D1C-B4D2-44D8-AE9A-93314FC51D1A}" type="slidenum">
              <a:rPr lang="es-AR" smtClean="0"/>
              <a:pPr/>
              <a:t>3</a:t>
            </a:fld>
            <a:endParaRPr lang="es-AR"/>
          </a:p>
        </p:txBody>
      </p:sp>
    </p:spTree>
    <p:extLst>
      <p:ext uri="{BB962C8B-B14F-4D97-AF65-F5344CB8AC3E}">
        <p14:creationId xmlns:p14="http://schemas.microsoft.com/office/powerpoint/2010/main" val="4180164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E7D0D1C-B4D2-44D8-AE9A-93314FC51D1A}" type="slidenum">
              <a:rPr lang="es-AR" smtClean="0"/>
              <a:pPr/>
              <a:t>34</a:t>
            </a:fld>
            <a:endParaRPr lang="es-AR"/>
          </a:p>
        </p:txBody>
      </p:sp>
    </p:spTree>
    <p:extLst>
      <p:ext uri="{BB962C8B-B14F-4D97-AF65-F5344CB8AC3E}">
        <p14:creationId xmlns:p14="http://schemas.microsoft.com/office/powerpoint/2010/main" val="41396815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E7D0D1C-B4D2-44D8-AE9A-93314FC51D1A}" type="slidenum">
              <a:rPr lang="es-AR" smtClean="0"/>
              <a:pPr/>
              <a:t>35</a:t>
            </a:fld>
            <a:endParaRPr lang="es-AR"/>
          </a:p>
        </p:txBody>
      </p:sp>
    </p:spTree>
    <p:extLst>
      <p:ext uri="{BB962C8B-B14F-4D97-AF65-F5344CB8AC3E}">
        <p14:creationId xmlns:p14="http://schemas.microsoft.com/office/powerpoint/2010/main" val="7140579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E7D0D1C-B4D2-44D8-AE9A-93314FC51D1A}" type="slidenum">
              <a:rPr lang="es-AR" smtClean="0"/>
              <a:pPr/>
              <a:t>36</a:t>
            </a:fld>
            <a:endParaRPr lang="es-AR"/>
          </a:p>
        </p:txBody>
      </p:sp>
    </p:spTree>
    <p:extLst>
      <p:ext uri="{BB962C8B-B14F-4D97-AF65-F5344CB8AC3E}">
        <p14:creationId xmlns:p14="http://schemas.microsoft.com/office/powerpoint/2010/main" val="14634013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E7D0D1C-B4D2-44D8-AE9A-93314FC51D1A}" type="slidenum">
              <a:rPr lang="es-AR" smtClean="0"/>
              <a:pPr/>
              <a:t>37</a:t>
            </a:fld>
            <a:endParaRPr lang="es-AR"/>
          </a:p>
        </p:txBody>
      </p:sp>
    </p:spTree>
    <p:extLst>
      <p:ext uri="{BB962C8B-B14F-4D97-AF65-F5344CB8AC3E}">
        <p14:creationId xmlns:p14="http://schemas.microsoft.com/office/powerpoint/2010/main" val="5557606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E7D0D1C-B4D2-44D8-AE9A-93314FC51D1A}" type="slidenum">
              <a:rPr lang="es-AR" smtClean="0"/>
              <a:pPr/>
              <a:t>38</a:t>
            </a:fld>
            <a:endParaRPr lang="es-AR"/>
          </a:p>
        </p:txBody>
      </p:sp>
    </p:spTree>
    <p:extLst>
      <p:ext uri="{BB962C8B-B14F-4D97-AF65-F5344CB8AC3E}">
        <p14:creationId xmlns:p14="http://schemas.microsoft.com/office/powerpoint/2010/main" val="18492966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E7D0D1C-B4D2-44D8-AE9A-93314FC51D1A}" type="slidenum">
              <a:rPr lang="es-AR" smtClean="0"/>
              <a:pPr/>
              <a:t>39</a:t>
            </a:fld>
            <a:endParaRPr lang="es-AR"/>
          </a:p>
        </p:txBody>
      </p:sp>
    </p:spTree>
    <p:extLst>
      <p:ext uri="{BB962C8B-B14F-4D97-AF65-F5344CB8AC3E}">
        <p14:creationId xmlns:p14="http://schemas.microsoft.com/office/powerpoint/2010/main" val="3142767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E7D0D1C-B4D2-44D8-AE9A-93314FC51D1A}" type="slidenum">
              <a:rPr lang="es-AR" smtClean="0"/>
              <a:pPr/>
              <a:t>40</a:t>
            </a:fld>
            <a:endParaRPr lang="es-AR"/>
          </a:p>
        </p:txBody>
      </p:sp>
    </p:spTree>
    <p:extLst>
      <p:ext uri="{BB962C8B-B14F-4D97-AF65-F5344CB8AC3E}">
        <p14:creationId xmlns:p14="http://schemas.microsoft.com/office/powerpoint/2010/main" val="20006735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E7D0D1C-B4D2-44D8-AE9A-93314FC51D1A}" type="slidenum">
              <a:rPr lang="es-AR" smtClean="0"/>
              <a:pPr/>
              <a:t>41</a:t>
            </a:fld>
            <a:endParaRPr lang="es-AR"/>
          </a:p>
        </p:txBody>
      </p:sp>
    </p:spTree>
    <p:extLst>
      <p:ext uri="{BB962C8B-B14F-4D97-AF65-F5344CB8AC3E}">
        <p14:creationId xmlns:p14="http://schemas.microsoft.com/office/powerpoint/2010/main" val="34203771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E7D0D1C-B4D2-44D8-AE9A-93314FC51D1A}" type="slidenum">
              <a:rPr lang="es-AR" smtClean="0"/>
              <a:pPr/>
              <a:t>42</a:t>
            </a:fld>
            <a:endParaRPr lang="es-AR"/>
          </a:p>
        </p:txBody>
      </p:sp>
    </p:spTree>
    <p:extLst>
      <p:ext uri="{BB962C8B-B14F-4D97-AF65-F5344CB8AC3E}">
        <p14:creationId xmlns:p14="http://schemas.microsoft.com/office/powerpoint/2010/main" val="33858882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E7D0D1C-B4D2-44D8-AE9A-93314FC51D1A}" type="slidenum">
              <a:rPr lang="es-AR" smtClean="0"/>
              <a:pPr/>
              <a:t>43</a:t>
            </a:fld>
            <a:endParaRPr lang="es-AR"/>
          </a:p>
        </p:txBody>
      </p:sp>
    </p:spTree>
    <p:extLst>
      <p:ext uri="{BB962C8B-B14F-4D97-AF65-F5344CB8AC3E}">
        <p14:creationId xmlns:p14="http://schemas.microsoft.com/office/powerpoint/2010/main" val="2725077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E7D0D1C-B4D2-44D8-AE9A-93314FC51D1A}" type="slidenum">
              <a:rPr lang="es-AR" smtClean="0"/>
              <a:pPr/>
              <a:t>4</a:t>
            </a:fld>
            <a:endParaRPr lang="es-AR"/>
          </a:p>
        </p:txBody>
      </p:sp>
    </p:spTree>
    <p:extLst>
      <p:ext uri="{BB962C8B-B14F-4D97-AF65-F5344CB8AC3E}">
        <p14:creationId xmlns:p14="http://schemas.microsoft.com/office/powerpoint/2010/main" val="3515417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E7D0D1C-B4D2-44D8-AE9A-93314FC51D1A}" type="slidenum">
              <a:rPr lang="es-AR" smtClean="0"/>
              <a:pPr/>
              <a:t>5</a:t>
            </a:fld>
            <a:endParaRPr lang="es-AR"/>
          </a:p>
        </p:txBody>
      </p:sp>
    </p:spTree>
    <p:extLst>
      <p:ext uri="{BB962C8B-B14F-4D97-AF65-F5344CB8AC3E}">
        <p14:creationId xmlns:p14="http://schemas.microsoft.com/office/powerpoint/2010/main" val="4084332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E7D0D1C-B4D2-44D8-AE9A-93314FC51D1A}" type="slidenum">
              <a:rPr lang="es-AR" smtClean="0"/>
              <a:pPr/>
              <a:t>6</a:t>
            </a:fld>
            <a:endParaRPr lang="es-AR"/>
          </a:p>
        </p:txBody>
      </p:sp>
    </p:spTree>
    <p:extLst>
      <p:ext uri="{BB962C8B-B14F-4D97-AF65-F5344CB8AC3E}">
        <p14:creationId xmlns:p14="http://schemas.microsoft.com/office/powerpoint/2010/main" val="3933252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E7D0D1C-B4D2-44D8-AE9A-93314FC51D1A}" type="slidenum">
              <a:rPr lang="es-AR" smtClean="0"/>
              <a:pPr/>
              <a:t>7</a:t>
            </a:fld>
            <a:endParaRPr lang="es-AR"/>
          </a:p>
        </p:txBody>
      </p:sp>
    </p:spTree>
    <p:extLst>
      <p:ext uri="{BB962C8B-B14F-4D97-AF65-F5344CB8AC3E}">
        <p14:creationId xmlns:p14="http://schemas.microsoft.com/office/powerpoint/2010/main" val="1384748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E7D0D1C-B4D2-44D8-AE9A-93314FC51D1A}" type="slidenum">
              <a:rPr lang="es-AR" smtClean="0"/>
              <a:pPr/>
              <a:t>8</a:t>
            </a:fld>
            <a:endParaRPr lang="es-AR"/>
          </a:p>
        </p:txBody>
      </p:sp>
    </p:spTree>
    <p:extLst>
      <p:ext uri="{BB962C8B-B14F-4D97-AF65-F5344CB8AC3E}">
        <p14:creationId xmlns:p14="http://schemas.microsoft.com/office/powerpoint/2010/main" val="4289290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E7D0D1C-B4D2-44D8-AE9A-93314FC51D1A}" type="slidenum">
              <a:rPr lang="es-AR" smtClean="0"/>
              <a:pPr/>
              <a:t>9</a:t>
            </a:fld>
            <a:endParaRPr lang="es-AR"/>
          </a:p>
        </p:txBody>
      </p:sp>
    </p:spTree>
    <p:extLst>
      <p:ext uri="{BB962C8B-B14F-4D97-AF65-F5344CB8AC3E}">
        <p14:creationId xmlns:p14="http://schemas.microsoft.com/office/powerpoint/2010/main" val="2348158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p>
        </p:txBody>
      </p:sp>
      <p:sp>
        <p:nvSpPr>
          <p:cNvPr id="4" name="3 Marcador de fecha"/>
          <p:cNvSpPr>
            <a:spLocks noGrp="1"/>
          </p:cNvSpPr>
          <p:nvPr>
            <p:ph type="dt" sz="half" idx="10"/>
          </p:nvPr>
        </p:nvSpPr>
        <p:spPr/>
        <p:txBody>
          <a:bodyPr/>
          <a:lstStyle/>
          <a:p>
            <a:fld id="{7A847CFC-816F-41D0-AAC0-9BF4FEBC753E}" type="datetimeFigureOut">
              <a:rPr lang="es-ES" smtClean="0"/>
              <a:pPr/>
              <a:t>20/03/2021</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7A847CFC-816F-41D0-AAC0-9BF4FEBC753E}" type="datetimeFigureOut">
              <a:rPr lang="es-ES" smtClean="0"/>
              <a:pPr/>
              <a:t>20/03/2021</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7A847CFC-816F-41D0-AAC0-9BF4FEBC753E}" type="datetimeFigureOut">
              <a:rPr lang="es-ES" smtClean="0"/>
              <a:pPr/>
              <a:t>20/03/2021</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7A847CFC-816F-41D0-AAC0-9BF4FEBC753E}" type="datetimeFigureOut">
              <a:rPr lang="es-ES" smtClean="0"/>
              <a:pPr/>
              <a:t>20/03/2021</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7A847CFC-816F-41D0-AAC0-9BF4FEBC753E}" type="datetimeFigureOut">
              <a:rPr lang="es-ES" smtClean="0"/>
              <a:pPr/>
              <a:t>20/03/2021</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fecha"/>
          <p:cNvSpPr>
            <a:spLocks noGrp="1"/>
          </p:cNvSpPr>
          <p:nvPr>
            <p:ph type="dt" sz="half" idx="10"/>
          </p:nvPr>
        </p:nvSpPr>
        <p:spPr/>
        <p:txBody>
          <a:bodyPr/>
          <a:lstStyle/>
          <a:p>
            <a:fld id="{7A847CFC-816F-41D0-AAC0-9BF4FEBC753E}" type="datetimeFigureOut">
              <a:rPr lang="es-ES" smtClean="0"/>
              <a:pPr/>
              <a:t>20/03/2021</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6 Marcador de fecha"/>
          <p:cNvSpPr>
            <a:spLocks noGrp="1"/>
          </p:cNvSpPr>
          <p:nvPr>
            <p:ph type="dt" sz="half" idx="10"/>
          </p:nvPr>
        </p:nvSpPr>
        <p:spPr/>
        <p:txBody>
          <a:bodyPr/>
          <a:lstStyle/>
          <a:p>
            <a:fld id="{7A847CFC-816F-41D0-AAC0-9BF4FEBC753E}" type="datetimeFigureOut">
              <a:rPr lang="es-ES" smtClean="0"/>
              <a:pPr/>
              <a:t>20/03/2021</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fecha"/>
          <p:cNvSpPr>
            <a:spLocks noGrp="1"/>
          </p:cNvSpPr>
          <p:nvPr>
            <p:ph type="dt" sz="half" idx="10"/>
          </p:nvPr>
        </p:nvSpPr>
        <p:spPr/>
        <p:txBody>
          <a:bodyPr/>
          <a:lstStyle/>
          <a:p>
            <a:fld id="{7A847CFC-816F-41D0-AAC0-9BF4FEBC753E}" type="datetimeFigureOut">
              <a:rPr lang="es-ES" smtClean="0"/>
              <a:pPr/>
              <a:t>20/03/2021</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7A847CFC-816F-41D0-AAC0-9BF4FEBC753E}" type="datetimeFigureOut">
              <a:rPr lang="es-ES" smtClean="0"/>
              <a:pPr/>
              <a:t>20/03/2021</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pPr/>
              <a:t>20/03/2021</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pPr/>
              <a:t>20/03/2021</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847CFC-816F-41D0-AAC0-9BF4FEBC753E}" type="datetimeFigureOut">
              <a:rPr lang="es-ES" smtClean="0"/>
              <a:pPr/>
              <a:t>20/03/2021</a:t>
            </a:fld>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2FADFE-3B8F-471C-ABF0-DBC7717ECBBC}" type="slidenum">
              <a:rPr lang="es-ES" smtClean="0"/>
              <a:pPr/>
              <a:t>‹Nº›</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google.com/imgres?imgurl=https://pbs.twimg.com/profile_images/770597096005206016/dbEciBxW_400x400.jpg&amp;imgrefurl=https://twitter.com/unahurlingham&amp;docid=Vi2EL1zThe4KPM&amp;tbnid=7weu59TG-0BvZM:&amp;vet=10ahUKEwjAnfeFiLzgAhWOK7kGHUYtD0EQMwgrKAIwAg..i&amp;w=302&amp;h=302&amp;bih=868&amp;biw=1821&amp;q=unahur&amp;ved=0ahUKEwjAnfeFiLzgAhWOK7kGHUYtD0EQMwgrKAIwAg&amp;iact=mrc&amp;uact=8"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wmf"/><Relationship Id="rId3" Type="http://schemas.openxmlformats.org/officeDocument/2006/relationships/notesSlide" Target="../notesSlides/notesSlide12.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wmf"/><Relationship Id="rId5" Type="http://schemas.openxmlformats.org/officeDocument/2006/relationships/oleObject" Target="../embeddings/oleObject1.bin"/><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2ahUKEwj4iJnW9YbhAhWrIbkGHVdIBLcQjRx6BAgBEAU&amp;url=http://informmundo.blogspot.com/2010/05/que-es-gts-qpi.html&amp;psig=AOvVaw0Eh85_03H_5tQr1U_lyhy2&amp;ust=1552834503844477"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jpsqHWgofhAhUYHLkGHeCwChMQjRx6BAgBEAQ&amp;url=http://weblidi.info.unlp.edu.ar/catedras/arquitecturaP2003/sys/file-download.php?id=5&amp;psig=AOvVaw2HNO2G-5ZMH8WXy9UK70IO&amp;ust=1552838046293557"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1.wmf"/><Relationship Id="rId4" Type="http://schemas.openxmlformats.org/officeDocument/2006/relationships/oleObject" Target="../embeddings/oleObject3.bin"/></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2.wmf"/><Relationship Id="rId4" Type="http://schemas.openxmlformats.org/officeDocument/2006/relationships/oleObject" Target="../embeddings/oleObject4.bin"/></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1 Título"/>
          <p:cNvSpPr>
            <a:spLocks noGrp="1"/>
          </p:cNvSpPr>
          <p:nvPr>
            <p:ph type="ctrTitle"/>
          </p:nvPr>
        </p:nvSpPr>
        <p:spPr>
          <a:xfrm>
            <a:off x="827584" y="476672"/>
            <a:ext cx="7772400" cy="1470025"/>
          </a:xfrm>
        </p:spPr>
        <p:txBody>
          <a:bodyPr/>
          <a:lstStyle/>
          <a:p>
            <a:r>
              <a:rPr lang="es-AR" b="1" dirty="0"/>
              <a:t>Sistemas Operativos UNAHUR</a:t>
            </a:r>
          </a:p>
        </p:txBody>
      </p:sp>
      <p:sp>
        <p:nvSpPr>
          <p:cNvPr id="3" name="2 Subtítulo"/>
          <p:cNvSpPr>
            <a:spLocks noGrp="1"/>
          </p:cNvSpPr>
          <p:nvPr>
            <p:ph type="subTitle" idx="1"/>
          </p:nvPr>
        </p:nvSpPr>
        <p:spPr/>
        <p:txBody>
          <a:bodyPr/>
          <a:lstStyle/>
          <a:p>
            <a:r>
              <a:rPr lang="es-AR" dirty="0"/>
              <a:t>Autor: Ing. Leandro Robles</a:t>
            </a:r>
          </a:p>
          <a:p>
            <a:r>
              <a:rPr lang="es-AR" dirty="0"/>
              <a:t>roblesleandro@hotmail.com</a:t>
            </a:r>
          </a:p>
        </p:txBody>
      </p:sp>
      <p:sp>
        <p:nvSpPr>
          <p:cNvPr id="20483" name="AutoShape 3" descr="Image result for unahur">
            <a:hlinkClick r:id="rId3"/>
          </p:cNvPr>
          <p:cNvSpPr>
            <a:spLocks noChangeAspect="1" noChangeArrowheads="1"/>
          </p:cNvSpPr>
          <p:nvPr/>
        </p:nvSpPr>
        <p:spPr bwMode="auto">
          <a:xfrm>
            <a:off x="92075"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485" name="AutoShape 5" descr="Image result for unahur">
            <a:hlinkClick r:id="rId3"/>
          </p:cNvPr>
          <p:cNvSpPr>
            <a:spLocks noChangeAspect="1" noChangeArrowheads="1"/>
          </p:cNvSpPr>
          <p:nvPr/>
        </p:nvSpPr>
        <p:spPr bwMode="auto">
          <a:xfrm>
            <a:off x="92075"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s-AR"/>
          </a:p>
        </p:txBody>
      </p:sp>
      <p:pic>
        <p:nvPicPr>
          <p:cNvPr id="20486" name="Picture 6" descr="C:\Users\lrobles\Desktop\dbEciBxW_400x400.jpg"/>
          <p:cNvPicPr>
            <a:picLocks noChangeAspect="1" noChangeArrowheads="1"/>
          </p:cNvPicPr>
          <p:nvPr/>
        </p:nvPicPr>
        <p:blipFill>
          <a:blip r:embed="rId4" cstate="print"/>
          <a:srcRect/>
          <a:stretch>
            <a:fillRect/>
          </a:stretch>
        </p:blipFill>
        <p:spPr bwMode="auto">
          <a:xfrm>
            <a:off x="3491880" y="1556792"/>
            <a:ext cx="2024062" cy="2024063"/>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44624"/>
            <a:ext cx="8229600" cy="1143000"/>
          </a:xfrm>
        </p:spPr>
        <p:txBody>
          <a:bodyPr/>
          <a:lstStyle/>
          <a:p>
            <a:r>
              <a:rPr lang="es-AR" b="1" dirty="0"/>
              <a:t>Interconexión e Interacción</a:t>
            </a:r>
          </a:p>
        </p:txBody>
      </p:sp>
      <p:sp>
        <p:nvSpPr>
          <p:cNvPr id="3" name="Marcador de contenido 2"/>
          <p:cNvSpPr>
            <a:spLocks noGrp="1"/>
          </p:cNvSpPr>
          <p:nvPr>
            <p:ph idx="1"/>
          </p:nvPr>
        </p:nvSpPr>
        <p:spPr>
          <a:xfrm>
            <a:off x="457200" y="1600201"/>
            <a:ext cx="1954560" cy="1252735"/>
          </a:xfrm>
        </p:spPr>
        <p:txBody>
          <a:bodyPr>
            <a:normAutofit/>
          </a:bodyPr>
          <a:lstStyle/>
          <a:p>
            <a:pPr marL="0" indent="0">
              <a:buNone/>
            </a:pPr>
            <a:r>
              <a:rPr lang="es-AR" sz="2200" b="1" dirty="0"/>
              <a:t>Modos de Interconexión</a:t>
            </a:r>
          </a:p>
          <a:p>
            <a:pPr marL="0" indent="0">
              <a:buNone/>
            </a:pPr>
            <a:r>
              <a:rPr lang="es-AR" sz="2200" b="1" dirty="0"/>
              <a:t>E/S        CPU</a:t>
            </a:r>
          </a:p>
        </p:txBody>
      </p:sp>
      <p:sp>
        <p:nvSpPr>
          <p:cNvPr id="5" name="Flecha izquierda y derecha 4"/>
          <p:cNvSpPr/>
          <p:nvPr/>
        </p:nvSpPr>
        <p:spPr>
          <a:xfrm>
            <a:off x="1049878" y="2427883"/>
            <a:ext cx="353770" cy="21252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Abrir llave 6"/>
          <p:cNvSpPr/>
          <p:nvPr/>
        </p:nvSpPr>
        <p:spPr>
          <a:xfrm>
            <a:off x="2411760" y="1417638"/>
            <a:ext cx="792088" cy="1867346"/>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8" name="Marcador de contenido 2"/>
          <p:cNvSpPr txBox="1">
            <a:spLocks/>
          </p:cNvSpPr>
          <p:nvPr/>
        </p:nvSpPr>
        <p:spPr>
          <a:xfrm>
            <a:off x="3234680" y="1368864"/>
            <a:ext cx="5225752" cy="191612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Char char="-"/>
            </a:pPr>
            <a:r>
              <a:rPr lang="es-AR" sz="2200" b="1" dirty="0"/>
              <a:t>Bus independiente (E/S Aislada o No mapeada)</a:t>
            </a:r>
          </a:p>
          <a:p>
            <a:pPr>
              <a:buFontTx/>
              <a:buChar char="-"/>
            </a:pPr>
            <a:r>
              <a:rPr lang="es-AR" sz="2200" b="1" dirty="0"/>
              <a:t>Bus Único (E/S localizada en Memoria)</a:t>
            </a:r>
          </a:p>
          <a:p>
            <a:pPr>
              <a:buFontTx/>
              <a:buChar char="-"/>
            </a:pPr>
            <a:r>
              <a:rPr lang="es-AR" sz="2200" b="1" dirty="0"/>
              <a:t>Bus común pero con líneas de control separadas</a:t>
            </a:r>
          </a:p>
        </p:txBody>
      </p:sp>
      <p:sp>
        <p:nvSpPr>
          <p:cNvPr id="9" name="Marcador de contenido 2"/>
          <p:cNvSpPr txBox="1">
            <a:spLocks/>
          </p:cNvSpPr>
          <p:nvPr/>
        </p:nvSpPr>
        <p:spPr>
          <a:xfrm>
            <a:off x="609600" y="4552529"/>
            <a:ext cx="1954560" cy="1252735"/>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s-AR" sz="2200" b="1" dirty="0"/>
              <a:t>Técnicas de Interacción</a:t>
            </a:r>
          </a:p>
          <a:p>
            <a:pPr marL="0" indent="0">
              <a:buFont typeface="Arial" pitchFamily="34" charset="0"/>
              <a:buNone/>
            </a:pPr>
            <a:r>
              <a:rPr lang="es-AR" sz="2200" b="1" dirty="0"/>
              <a:t>E/S          Sistema</a:t>
            </a:r>
          </a:p>
        </p:txBody>
      </p:sp>
      <p:sp>
        <p:nvSpPr>
          <p:cNvPr id="10" name="Flecha izquierda y derecha 9"/>
          <p:cNvSpPr/>
          <p:nvPr/>
        </p:nvSpPr>
        <p:spPr>
          <a:xfrm>
            <a:off x="1193894" y="5301208"/>
            <a:ext cx="353770" cy="21252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1" name="Abrir llave 10"/>
          <p:cNvSpPr/>
          <p:nvPr/>
        </p:nvSpPr>
        <p:spPr>
          <a:xfrm>
            <a:off x="2564160" y="4369966"/>
            <a:ext cx="792088" cy="1867346"/>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12" name="Marcador de contenido 2"/>
          <p:cNvSpPr txBox="1">
            <a:spLocks/>
          </p:cNvSpPr>
          <p:nvPr/>
        </p:nvSpPr>
        <p:spPr>
          <a:xfrm>
            <a:off x="3356248" y="4594832"/>
            <a:ext cx="5225752" cy="191612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Char char="-"/>
            </a:pPr>
            <a:r>
              <a:rPr lang="es-AR" sz="2200" b="1" dirty="0"/>
              <a:t>E/S Controlada por Programa (Sondeo)</a:t>
            </a:r>
          </a:p>
          <a:p>
            <a:pPr>
              <a:buFontTx/>
              <a:buChar char="-"/>
            </a:pPr>
            <a:r>
              <a:rPr lang="es-AR" sz="2200" b="1" dirty="0"/>
              <a:t>E/S por Interrupciones</a:t>
            </a:r>
          </a:p>
          <a:p>
            <a:pPr>
              <a:buFontTx/>
              <a:buChar char="-"/>
            </a:pPr>
            <a:r>
              <a:rPr lang="es-AR" sz="2200" b="1" dirty="0"/>
              <a:t>Acceso directo a Memoria (DMA)</a:t>
            </a:r>
          </a:p>
        </p:txBody>
      </p:sp>
    </p:spTree>
    <p:extLst>
      <p:ext uri="{BB962C8B-B14F-4D97-AF65-F5344CB8AC3E}">
        <p14:creationId xmlns:p14="http://schemas.microsoft.com/office/powerpoint/2010/main" val="6588043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141" y="229208"/>
            <a:ext cx="8229600" cy="1143000"/>
          </a:xfrm>
        </p:spPr>
        <p:txBody>
          <a:bodyPr>
            <a:noAutofit/>
          </a:bodyPr>
          <a:lstStyle/>
          <a:p>
            <a:r>
              <a:rPr lang="es-AR" sz="3300" b="1" dirty="0"/>
              <a:t>Estructura de Buses Típica</a:t>
            </a:r>
          </a:p>
        </p:txBody>
      </p:sp>
      <p:grpSp>
        <p:nvGrpSpPr>
          <p:cNvPr id="75" name="74 Grupo"/>
          <p:cNvGrpSpPr/>
          <p:nvPr/>
        </p:nvGrpSpPr>
        <p:grpSpPr>
          <a:xfrm>
            <a:off x="611560" y="1124744"/>
            <a:ext cx="7560840" cy="5040560"/>
            <a:chOff x="611560" y="1124744"/>
            <a:chExt cx="7560840" cy="5040560"/>
          </a:xfrm>
        </p:grpSpPr>
        <p:sp>
          <p:nvSpPr>
            <p:cNvPr id="5" name="4 Rectángulo"/>
            <p:cNvSpPr/>
            <p:nvPr/>
          </p:nvSpPr>
          <p:spPr>
            <a:xfrm>
              <a:off x="2051720" y="2708920"/>
              <a:ext cx="1296144"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500" dirty="0"/>
                <a:t>Controladora Grafica</a:t>
              </a:r>
            </a:p>
          </p:txBody>
        </p:sp>
        <p:sp>
          <p:nvSpPr>
            <p:cNvPr id="6" name="5 Rectángulo"/>
            <p:cNvSpPr/>
            <p:nvPr/>
          </p:nvSpPr>
          <p:spPr>
            <a:xfrm>
              <a:off x="3635896" y="2924944"/>
              <a:ext cx="1296144"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500" dirty="0"/>
                <a:t>Controladora</a:t>
              </a:r>
            </a:p>
            <a:p>
              <a:pPr algn="ctr"/>
              <a:r>
                <a:rPr lang="es-AR" sz="1500" dirty="0"/>
                <a:t>Memoria</a:t>
              </a:r>
            </a:p>
          </p:txBody>
        </p:sp>
        <p:sp>
          <p:nvSpPr>
            <p:cNvPr id="7" name="6 Rectángulo"/>
            <p:cNvSpPr/>
            <p:nvPr/>
          </p:nvSpPr>
          <p:spPr>
            <a:xfrm>
              <a:off x="2123728" y="1700808"/>
              <a:ext cx="1152128"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Monitor</a:t>
              </a:r>
            </a:p>
          </p:txBody>
        </p:sp>
        <p:sp>
          <p:nvSpPr>
            <p:cNvPr id="8" name="7 Rectángulo"/>
            <p:cNvSpPr/>
            <p:nvPr/>
          </p:nvSpPr>
          <p:spPr>
            <a:xfrm>
              <a:off x="3707904" y="1700808"/>
              <a:ext cx="1152128"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CPU</a:t>
              </a:r>
            </a:p>
          </p:txBody>
        </p:sp>
        <p:sp>
          <p:nvSpPr>
            <p:cNvPr id="9" name="8 Rectángulo"/>
            <p:cNvSpPr/>
            <p:nvPr/>
          </p:nvSpPr>
          <p:spPr>
            <a:xfrm>
              <a:off x="5148064" y="2924944"/>
              <a:ext cx="1080120"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Memoria</a:t>
              </a:r>
            </a:p>
          </p:txBody>
        </p:sp>
        <p:sp>
          <p:nvSpPr>
            <p:cNvPr id="10" name="9 Rectángulo"/>
            <p:cNvSpPr/>
            <p:nvPr/>
          </p:nvSpPr>
          <p:spPr>
            <a:xfrm>
              <a:off x="5148064" y="2348880"/>
              <a:ext cx="1080120"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Cache</a:t>
              </a:r>
            </a:p>
          </p:txBody>
        </p:sp>
        <p:sp>
          <p:nvSpPr>
            <p:cNvPr id="11" name="10 Rectángulo"/>
            <p:cNvSpPr/>
            <p:nvPr/>
          </p:nvSpPr>
          <p:spPr>
            <a:xfrm>
              <a:off x="6516216" y="2708920"/>
              <a:ext cx="1440160"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Controladora</a:t>
              </a:r>
            </a:p>
            <a:p>
              <a:pPr algn="ctr"/>
              <a:r>
                <a:rPr lang="es-AR" dirty="0"/>
                <a:t>SCSI</a:t>
              </a:r>
            </a:p>
          </p:txBody>
        </p:sp>
        <p:sp>
          <p:nvSpPr>
            <p:cNvPr id="12" name="11 Rectángulo"/>
            <p:cNvSpPr/>
            <p:nvPr/>
          </p:nvSpPr>
          <p:spPr>
            <a:xfrm>
              <a:off x="683568" y="4149080"/>
              <a:ext cx="1440160"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Controladora IDE</a:t>
              </a:r>
            </a:p>
          </p:txBody>
        </p:sp>
        <p:sp>
          <p:nvSpPr>
            <p:cNvPr id="14" name="13 Rectángulo"/>
            <p:cNvSpPr/>
            <p:nvPr/>
          </p:nvSpPr>
          <p:spPr>
            <a:xfrm>
              <a:off x="5220072" y="4149080"/>
              <a:ext cx="1440160"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Interfaz bus de expansión</a:t>
              </a:r>
            </a:p>
          </p:txBody>
        </p:sp>
        <p:sp>
          <p:nvSpPr>
            <p:cNvPr id="16" name="15 Elipse"/>
            <p:cNvSpPr/>
            <p:nvPr/>
          </p:nvSpPr>
          <p:spPr>
            <a:xfrm>
              <a:off x="7596336" y="1628800"/>
              <a:ext cx="432048" cy="432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8" name="17 Elipse"/>
            <p:cNvSpPr/>
            <p:nvPr/>
          </p:nvSpPr>
          <p:spPr>
            <a:xfrm>
              <a:off x="7596336" y="2132856"/>
              <a:ext cx="432048" cy="432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9" name="18 Elipse"/>
            <p:cNvSpPr/>
            <p:nvPr/>
          </p:nvSpPr>
          <p:spPr>
            <a:xfrm>
              <a:off x="7596336" y="1124744"/>
              <a:ext cx="432048" cy="432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20" name="19 Elipse"/>
            <p:cNvSpPr/>
            <p:nvPr/>
          </p:nvSpPr>
          <p:spPr>
            <a:xfrm>
              <a:off x="899592" y="5085184"/>
              <a:ext cx="432048" cy="432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21" name="20 Elipse"/>
            <p:cNvSpPr/>
            <p:nvPr/>
          </p:nvSpPr>
          <p:spPr>
            <a:xfrm>
              <a:off x="899592" y="5733256"/>
              <a:ext cx="432048" cy="432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22" name="21 Elipse"/>
            <p:cNvSpPr/>
            <p:nvPr/>
          </p:nvSpPr>
          <p:spPr>
            <a:xfrm>
              <a:off x="1547664" y="5085184"/>
              <a:ext cx="432048" cy="432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26" name="25 Elipse"/>
            <p:cNvSpPr/>
            <p:nvPr/>
          </p:nvSpPr>
          <p:spPr>
            <a:xfrm>
              <a:off x="1547664" y="5733256"/>
              <a:ext cx="432048" cy="432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27" name="26 Rectángulo"/>
            <p:cNvSpPr/>
            <p:nvPr/>
          </p:nvSpPr>
          <p:spPr>
            <a:xfrm>
              <a:off x="611560" y="3717032"/>
              <a:ext cx="7560840" cy="216024"/>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BUS PCI</a:t>
              </a:r>
            </a:p>
          </p:txBody>
        </p:sp>
        <p:sp>
          <p:nvSpPr>
            <p:cNvPr id="28" name="27 Rectángulo"/>
            <p:cNvSpPr/>
            <p:nvPr/>
          </p:nvSpPr>
          <p:spPr>
            <a:xfrm>
              <a:off x="5220072" y="5085184"/>
              <a:ext cx="2439888" cy="224408"/>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BUS Expansión</a:t>
              </a:r>
            </a:p>
          </p:txBody>
        </p:sp>
        <p:sp>
          <p:nvSpPr>
            <p:cNvPr id="30" name="29 Rectángulo"/>
            <p:cNvSpPr/>
            <p:nvPr/>
          </p:nvSpPr>
          <p:spPr>
            <a:xfrm rot="16200000">
              <a:off x="6462210" y="1862826"/>
              <a:ext cx="1476164" cy="216024"/>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BUS SCSI</a:t>
              </a:r>
            </a:p>
          </p:txBody>
        </p:sp>
        <p:sp>
          <p:nvSpPr>
            <p:cNvPr id="32" name="31 Rectángulo"/>
            <p:cNvSpPr/>
            <p:nvPr/>
          </p:nvSpPr>
          <p:spPr>
            <a:xfrm>
              <a:off x="4860032" y="5517232"/>
              <a:ext cx="936104"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Teclado</a:t>
              </a:r>
            </a:p>
          </p:txBody>
        </p:sp>
        <p:sp>
          <p:nvSpPr>
            <p:cNvPr id="33" name="32 Rectángulo"/>
            <p:cNvSpPr/>
            <p:nvPr/>
          </p:nvSpPr>
          <p:spPr>
            <a:xfrm>
              <a:off x="6012160" y="5517232"/>
              <a:ext cx="936104"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Puerto Serie</a:t>
              </a:r>
            </a:p>
          </p:txBody>
        </p:sp>
        <p:sp>
          <p:nvSpPr>
            <p:cNvPr id="34" name="33 Rectángulo"/>
            <p:cNvSpPr/>
            <p:nvPr/>
          </p:nvSpPr>
          <p:spPr>
            <a:xfrm>
              <a:off x="7164288" y="5517232"/>
              <a:ext cx="936104"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Puerto Paralelo</a:t>
              </a:r>
            </a:p>
          </p:txBody>
        </p:sp>
        <p:cxnSp>
          <p:nvCxnSpPr>
            <p:cNvPr id="36" name="35 Conector recto"/>
            <p:cNvCxnSpPr>
              <a:endCxn id="19" idx="2"/>
            </p:cNvCxnSpPr>
            <p:nvPr/>
          </p:nvCxnSpPr>
          <p:spPr>
            <a:xfrm>
              <a:off x="7308304" y="1340768"/>
              <a:ext cx="2880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37 Conector recto"/>
            <p:cNvCxnSpPr/>
            <p:nvPr/>
          </p:nvCxnSpPr>
          <p:spPr>
            <a:xfrm>
              <a:off x="7308304" y="1844824"/>
              <a:ext cx="2880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38 Conector recto"/>
            <p:cNvCxnSpPr/>
            <p:nvPr/>
          </p:nvCxnSpPr>
          <p:spPr>
            <a:xfrm>
              <a:off x="7308304" y="2348880"/>
              <a:ext cx="2880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39 Conector recto"/>
            <p:cNvCxnSpPr>
              <a:endCxn id="20" idx="0"/>
            </p:cNvCxnSpPr>
            <p:nvPr/>
          </p:nvCxnSpPr>
          <p:spPr>
            <a:xfrm>
              <a:off x="1115616" y="4869160"/>
              <a:ext cx="0" cy="2160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41 Conector recto"/>
            <p:cNvCxnSpPr/>
            <p:nvPr/>
          </p:nvCxnSpPr>
          <p:spPr>
            <a:xfrm>
              <a:off x="1763688" y="4869160"/>
              <a:ext cx="0" cy="2160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42 Conector recto"/>
            <p:cNvCxnSpPr/>
            <p:nvPr/>
          </p:nvCxnSpPr>
          <p:spPr>
            <a:xfrm>
              <a:off x="1115616" y="5517232"/>
              <a:ext cx="0" cy="2160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43 Conector recto"/>
            <p:cNvCxnSpPr/>
            <p:nvPr/>
          </p:nvCxnSpPr>
          <p:spPr>
            <a:xfrm>
              <a:off x="1763688" y="5517232"/>
              <a:ext cx="0" cy="2160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44 Conector recto"/>
            <p:cNvCxnSpPr/>
            <p:nvPr/>
          </p:nvCxnSpPr>
          <p:spPr>
            <a:xfrm>
              <a:off x="1475656" y="3933056"/>
              <a:ext cx="0" cy="2160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45 Conector recto"/>
            <p:cNvCxnSpPr/>
            <p:nvPr/>
          </p:nvCxnSpPr>
          <p:spPr>
            <a:xfrm>
              <a:off x="5940152" y="3933056"/>
              <a:ext cx="0" cy="2160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47 Conector recto"/>
            <p:cNvCxnSpPr/>
            <p:nvPr/>
          </p:nvCxnSpPr>
          <p:spPr>
            <a:xfrm>
              <a:off x="6012160" y="4869160"/>
              <a:ext cx="0" cy="2160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48 Conector recto"/>
            <p:cNvCxnSpPr/>
            <p:nvPr/>
          </p:nvCxnSpPr>
          <p:spPr>
            <a:xfrm>
              <a:off x="6444208" y="5301208"/>
              <a:ext cx="0" cy="2160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49 Conector recto"/>
            <p:cNvCxnSpPr/>
            <p:nvPr/>
          </p:nvCxnSpPr>
          <p:spPr>
            <a:xfrm>
              <a:off x="5292080" y="5301208"/>
              <a:ext cx="0" cy="2160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50 Conector recto"/>
            <p:cNvCxnSpPr/>
            <p:nvPr/>
          </p:nvCxnSpPr>
          <p:spPr>
            <a:xfrm>
              <a:off x="7596336" y="5301208"/>
              <a:ext cx="0" cy="2160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52 Conector recto"/>
            <p:cNvCxnSpPr>
              <a:stCxn id="7" idx="2"/>
              <a:endCxn id="5" idx="0"/>
            </p:cNvCxnSpPr>
            <p:nvPr/>
          </p:nvCxnSpPr>
          <p:spPr>
            <a:xfrm>
              <a:off x="2699792" y="2420888"/>
              <a:ext cx="0" cy="288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58 Conector recto"/>
            <p:cNvCxnSpPr>
              <a:stCxn id="8" idx="2"/>
              <a:endCxn id="6" idx="0"/>
            </p:cNvCxnSpPr>
            <p:nvPr/>
          </p:nvCxnSpPr>
          <p:spPr>
            <a:xfrm>
              <a:off x="4283968" y="2420888"/>
              <a:ext cx="0" cy="5040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61 Conector recto"/>
            <p:cNvCxnSpPr/>
            <p:nvPr/>
          </p:nvCxnSpPr>
          <p:spPr>
            <a:xfrm>
              <a:off x="2699792" y="3429000"/>
              <a:ext cx="0" cy="288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62 Conector recto"/>
            <p:cNvCxnSpPr/>
            <p:nvPr/>
          </p:nvCxnSpPr>
          <p:spPr>
            <a:xfrm>
              <a:off x="4283968" y="3429000"/>
              <a:ext cx="0" cy="288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63 Conector recto"/>
            <p:cNvCxnSpPr/>
            <p:nvPr/>
          </p:nvCxnSpPr>
          <p:spPr>
            <a:xfrm flipH="1">
              <a:off x="4283968" y="2564904"/>
              <a:ext cx="864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69 Conector recto"/>
            <p:cNvCxnSpPr>
              <a:stCxn id="9" idx="1"/>
            </p:cNvCxnSpPr>
            <p:nvPr/>
          </p:nvCxnSpPr>
          <p:spPr>
            <a:xfrm flipH="1">
              <a:off x="4932040" y="3140968"/>
              <a:ext cx="2160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71 Conector recto"/>
            <p:cNvCxnSpPr>
              <a:stCxn id="11" idx="2"/>
            </p:cNvCxnSpPr>
            <p:nvPr/>
          </p:nvCxnSpPr>
          <p:spPr>
            <a:xfrm>
              <a:off x="7236296" y="3429000"/>
              <a:ext cx="0" cy="288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4" cstate="print"/>
          <a:srcRect/>
          <a:stretch>
            <a:fillRect/>
          </a:stretch>
        </p:blipFill>
        <p:spPr bwMode="auto">
          <a:xfrm>
            <a:off x="539552" y="980728"/>
            <a:ext cx="8509773" cy="5472608"/>
          </a:xfrm>
          <a:prstGeom prst="rect">
            <a:avLst/>
          </a:prstGeom>
          <a:noFill/>
          <a:ln w="9525">
            <a:noFill/>
            <a:miter lim="800000"/>
            <a:headEnd/>
            <a:tailEnd/>
          </a:ln>
        </p:spPr>
      </p:pic>
      <p:sp>
        <p:nvSpPr>
          <p:cNvPr id="2" name="1 Título"/>
          <p:cNvSpPr>
            <a:spLocks noGrp="1"/>
          </p:cNvSpPr>
          <p:nvPr>
            <p:ph type="title"/>
          </p:nvPr>
        </p:nvSpPr>
        <p:spPr>
          <a:xfrm>
            <a:off x="446801" y="88678"/>
            <a:ext cx="8229600" cy="1143000"/>
          </a:xfrm>
        </p:spPr>
        <p:txBody>
          <a:bodyPr/>
          <a:lstStyle/>
          <a:p>
            <a:r>
              <a:rPr lang="es-AR" b="1" dirty="0"/>
              <a:t>Diagrama en Bloques</a:t>
            </a:r>
            <a:endParaRPr lang="es-AR" dirty="0"/>
          </a:p>
        </p:txBody>
      </p:sp>
      <p:pic>
        <p:nvPicPr>
          <p:cNvPr id="2050" name="Picture 2"/>
          <p:cNvPicPr>
            <a:picLocks noChangeAspect="1" noChangeArrowheads="1"/>
          </p:cNvPicPr>
          <p:nvPr/>
        </p:nvPicPr>
        <p:blipFill>
          <a:blip r:embed="rId4" cstate="print"/>
          <a:srcRect/>
          <a:stretch>
            <a:fillRect/>
          </a:stretch>
        </p:blipFill>
        <p:spPr bwMode="auto">
          <a:xfrm>
            <a:off x="457200" y="980728"/>
            <a:ext cx="8509773" cy="5472608"/>
          </a:xfrm>
          <a:prstGeom prst="rect">
            <a:avLst/>
          </a:prstGeom>
          <a:noFill/>
          <a:ln w="9525">
            <a:noFill/>
            <a:miter lim="800000"/>
            <a:headEnd/>
            <a:tailEnd/>
          </a:ln>
        </p:spPr>
      </p:pic>
      <p:graphicFrame>
        <p:nvGraphicFramePr>
          <p:cNvPr id="2051" name="Object 3"/>
          <p:cNvGraphicFramePr>
            <a:graphicFrameLocks noChangeAspect="1"/>
          </p:cNvGraphicFramePr>
          <p:nvPr>
            <p:extLst>
              <p:ext uri="{D42A27DB-BD31-4B8C-83A1-F6EECF244321}">
                <p14:modId xmlns:p14="http://schemas.microsoft.com/office/powerpoint/2010/main" val="1725485673"/>
              </p:ext>
            </p:extLst>
          </p:nvPr>
        </p:nvGraphicFramePr>
        <p:xfrm>
          <a:off x="26177" y="5301208"/>
          <a:ext cx="3400425" cy="554038"/>
        </p:xfrm>
        <a:graphic>
          <a:graphicData uri="http://schemas.openxmlformats.org/presentationml/2006/ole">
            <mc:AlternateContent xmlns:mc="http://schemas.openxmlformats.org/markup-compatibility/2006">
              <mc:Choice xmlns:v="urn:schemas-microsoft-com:vml" Requires="v">
                <p:oleObj spid="_x0000_s2142" name="Objeto empaquetador del shell" showAsIcon="1" r:id="rId5" imgW="2689560" imgH="437400" progId="Package">
                  <p:embed/>
                </p:oleObj>
              </mc:Choice>
              <mc:Fallback>
                <p:oleObj name="Objeto empaquetador del shell" showAsIcon="1" r:id="rId5" imgW="2689560" imgH="437400" progId="Package">
                  <p:embed/>
                  <p:pic>
                    <p:nvPicPr>
                      <p:cNvPr id="0" name="Picture 3"/>
                      <p:cNvPicPr>
                        <a:picLocks noChangeAspect="1" noChangeArrowheads="1"/>
                      </p:cNvPicPr>
                      <p:nvPr/>
                    </p:nvPicPr>
                    <p:blipFill>
                      <a:blip r:embed="rId6"/>
                      <a:srcRect/>
                      <a:stretch>
                        <a:fillRect/>
                      </a:stretch>
                    </p:blipFill>
                    <p:spPr bwMode="auto">
                      <a:xfrm>
                        <a:off x="26177" y="5301208"/>
                        <a:ext cx="3400425" cy="55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to 4">
            <a:extLst>
              <a:ext uri="{FF2B5EF4-FFF2-40B4-BE49-F238E27FC236}">
                <a16:creationId xmlns:a16="http://schemas.microsoft.com/office/drawing/2014/main" xmlns="" id="{85FC708A-8ADB-4562-AB74-2F7AC8608749}"/>
              </a:ext>
            </a:extLst>
          </p:cNvPr>
          <p:cNvGraphicFramePr>
            <a:graphicFrameLocks noChangeAspect="1"/>
          </p:cNvGraphicFramePr>
          <p:nvPr>
            <p:extLst>
              <p:ext uri="{D42A27DB-BD31-4B8C-83A1-F6EECF244321}">
                <p14:modId xmlns:p14="http://schemas.microsoft.com/office/powerpoint/2010/main" val="1373229641"/>
              </p:ext>
            </p:extLst>
          </p:nvPr>
        </p:nvGraphicFramePr>
        <p:xfrm>
          <a:off x="5508104" y="1662794"/>
          <a:ext cx="914400" cy="792163"/>
        </p:xfrm>
        <a:graphic>
          <a:graphicData uri="http://schemas.openxmlformats.org/presentationml/2006/ole">
            <mc:AlternateContent xmlns:mc="http://schemas.openxmlformats.org/markup-compatibility/2006">
              <mc:Choice xmlns:v="urn:schemas-microsoft-com:vml" Requires="v">
                <p:oleObj spid="_x0000_s2143" name="Acrobat Document" showAsIcon="1" r:id="rId7" imgW="914400" imgH="792360" progId="AcroExch.Document.DC">
                  <p:embed/>
                </p:oleObj>
              </mc:Choice>
              <mc:Fallback>
                <p:oleObj name="Acrobat Document" showAsIcon="1" r:id="rId7" imgW="914400" imgH="792360" progId="AcroExch.Document.DC">
                  <p:embed/>
                  <p:pic>
                    <p:nvPicPr>
                      <p:cNvPr id="0" name=""/>
                      <p:cNvPicPr/>
                      <p:nvPr/>
                    </p:nvPicPr>
                    <p:blipFill>
                      <a:blip r:embed="rId8"/>
                      <a:stretch>
                        <a:fillRect/>
                      </a:stretch>
                    </p:blipFill>
                    <p:spPr>
                      <a:xfrm>
                        <a:off x="5508104" y="1662794"/>
                        <a:ext cx="914400" cy="792163"/>
                      </a:xfrm>
                      <a:prstGeom prst="rect">
                        <a:avLst/>
                      </a:prstGeom>
                    </p:spPr>
                  </p:pic>
                </p:oleObj>
              </mc:Fallback>
            </mc:AlternateContent>
          </a:graphicData>
        </a:graphic>
      </p:graphicFrame>
      <p:cxnSp>
        <p:nvCxnSpPr>
          <p:cNvPr id="4" name="Conector recto de flecha 3"/>
          <p:cNvCxnSpPr/>
          <p:nvPr/>
        </p:nvCxnSpPr>
        <p:spPr>
          <a:xfrm flipH="1">
            <a:off x="5004048" y="2123728"/>
            <a:ext cx="504056" cy="15314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p:cNvCxnSpPr/>
          <p:nvPr/>
        </p:nvCxnSpPr>
        <p:spPr>
          <a:xfrm flipV="1">
            <a:off x="2123728" y="4703118"/>
            <a:ext cx="2160240" cy="875109"/>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b="1" dirty="0"/>
              <a:t>Diagrama en Bloques 2 CPUs</a:t>
            </a:r>
            <a:endParaRPr lang="es-AR" dirty="0"/>
          </a:p>
        </p:txBody>
      </p:sp>
      <p:pic>
        <p:nvPicPr>
          <p:cNvPr id="3074" name="Picture 2" descr="Related image">
            <a:hlinkClick r:id="rId3"/>
          </p:cNvPr>
          <p:cNvPicPr>
            <a:picLocks noChangeAspect="1" noChangeArrowheads="1"/>
          </p:cNvPicPr>
          <p:nvPr/>
        </p:nvPicPr>
        <p:blipFill>
          <a:blip r:embed="rId4" cstate="print"/>
          <a:srcRect/>
          <a:stretch>
            <a:fillRect/>
          </a:stretch>
        </p:blipFill>
        <p:spPr bwMode="auto">
          <a:xfrm>
            <a:off x="755576" y="1412776"/>
            <a:ext cx="6984776" cy="5206052"/>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23528" y="485800"/>
            <a:ext cx="8229600" cy="1143000"/>
          </a:xfrm>
        </p:spPr>
        <p:txBody>
          <a:bodyPr>
            <a:normAutofit fontScale="90000"/>
          </a:bodyPr>
          <a:lstStyle/>
          <a:p>
            <a:r>
              <a:rPr lang="es-AR" b="1" dirty="0"/>
              <a:t>E/S controlada por Programa (Sondeo)</a:t>
            </a:r>
          </a:p>
        </p:txBody>
      </p:sp>
      <p:sp>
        <p:nvSpPr>
          <p:cNvPr id="3" name="2 Marcador de contenido"/>
          <p:cNvSpPr>
            <a:spLocks noGrp="1"/>
          </p:cNvSpPr>
          <p:nvPr>
            <p:ph idx="1"/>
          </p:nvPr>
        </p:nvSpPr>
        <p:spPr/>
        <p:txBody>
          <a:bodyPr>
            <a:normAutofit fontScale="77500" lnSpcReduction="20000"/>
          </a:bodyPr>
          <a:lstStyle/>
          <a:p>
            <a:r>
              <a:rPr lang="es-AR" dirty="0"/>
              <a:t>El </a:t>
            </a:r>
            <a:r>
              <a:rPr lang="es-AR" b="1" dirty="0"/>
              <a:t>sondeo </a:t>
            </a:r>
            <a:r>
              <a:rPr lang="es-AR" dirty="0"/>
              <a:t>o </a:t>
            </a:r>
            <a:r>
              <a:rPr lang="es-AR" b="1" dirty="0"/>
              <a:t>espera activa </a:t>
            </a:r>
            <a:r>
              <a:rPr lang="es-AR" dirty="0"/>
              <a:t>es el bucle en el cual la CPU controla a la controladora para ver cuando está libre y puede utilizarla.</a:t>
            </a:r>
          </a:p>
          <a:p>
            <a:r>
              <a:rPr lang="es-AR" dirty="0"/>
              <a:t>La operación básica de sondeo resulta muy eficiente. Pero el sondeo pasa a ser ineficiente cuando </a:t>
            </a:r>
            <a:r>
              <a:rPr lang="es-AR" b="1" dirty="0"/>
              <a:t>se le ejecuta de manera repetida para encontrar únicamente que solo en raras</a:t>
            </a:r>
            <a:r>
              <a:rPr lang="es-AR" dirty="0"/>
              <a:t> ocasiones está listo el dispositivo para ser servido.</a:t>
            </a:r>
          </a:p>
          <a:p>
            <a:r>
              <a:rPr lang="es-AR" dirty="0"/>
              <a:t>En tales casos, puede ser más eficiente que la controladora hardware notifique a la CPU cuando ha pasado el dispositivo a estar listo para el servicio, en lugar de forzar a la CPU a sondear repetidamente el dispositivo para ver si se ha terminado la operación de E/S. El mecanismo hardware que permite a un dispositivo notificar los eventos a la CPU se denomina </a:t>
            </a:r>
            <a:r>
              <a:rPr lang="es-AR" b="1" dirty="0"/>
              <a:t>interrupción</a:t>
            </a:r>
            <a:r>
              <a:rPr lang="es-AR" dirty="0"/>
              <a:t>.</a:t>
            </a:r>
          </a:p>
          <a:p>
            <a:endParaRPr lang="es-AR"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b="1" dirty="0"/>
              <a:t>Interrupciones</a:t>
            </a:r>
          </a:p>
        </p:txBody>
      </p:sp>
      <p:sp>
        <p:nvSpPr>
          <p:cNvPr id="3" name="2 Marcador de contenido"/>
          <p:cNvSpPr>
            <a:spLocks noGrp="1"/>
          </p:cNvSpPr>
          <p:nvPr>
            <p:ph idx="1"/>
          </p:nvPr>
        </p:nvSpPr>
        <p:spPr>
          <a:xfrm>
            <a:off x="179512" y="1268760"/>
            <a:ext cx="8640960" cy="5069160"/>
          </a:xfrm>
        </p:spPr>
        <p:txBody>
          <a:bodyPr>
            <a:normAutofit fontScale="92500" lnSpcReduction="20000"/>
          </a:bodyPr>
          <a:lstStyle/>
          <a:p>
            <a:r>
              <a:rPr lang="es-AR" dirty="0"/>
              <a:t>El mecanismo de interrupción acepta una</a:t>
            </a:r>
            <a:r>
              <a:rPr lang="es-AR" b="1" dirty="0"/>
              <a:t> dirección,</a:t>
            </a:r>
            <a:r>
              <a:rPr lang="es-AR" dirty="0"/>
              <a:t> que es el número que selecciona una rutina específica de tratamiento de interrupciones </a:t>
            </a:r>
            <a:r>
              <a:rPr lang="es-AR" b="1" dirty="0"/>
              <a:t>(Vector de Interrupciones)</a:t>
            </a:r>
          </a:p>
          <a:p>
            <a:pPr marL="457200" lvl="0" indent="-381000" algn="just">
              <a:lnSpc>
                <a:spcPct val="115000"/>
              </a:lnSpc>
              <a:spcBef>
                <a:spcPts val="0"/>
              </a:spcBef>
              <a:buSzPts val="2400"/>
              <a:buNone/>
            </a:pPr>
            <a:endParaRPr lang="es-AR" sz="2400" dirty="0"/>
          </a:p>
          <a:p>
            <a:pPr marL="457200" indent="-381000" algn="just">
              <a:lnSpc>
                <a:spcPct val="115000"/>
              </a:lnSpc>
              <a:spcBef>
                <a:spcPts val="0"/>
              </a:spcBef>
              <a:buSzPts val="2400"/>
            </a:pPr>
            <a:r>
              <a:rPr lang="es-AR" dirty="0"/>
              <a:t>Interrupciones múltiples</a:t>
            </a:r>
          </a:p>
          <a:p>
            <a:pPr marL="457200" lvl="0" indent="-381000" algn="just">
              <a:lnSpc>
                <a:spcPct val="115000"/>
              </a:lnSpc>
              <a:spcBef>
                <a:spcPts val="0"/>
              </a:spcBef>
              <a:buSzPts val="2400"/>
              <a:buNone/>
            </a:pPr>
            <a:r>
              <a:rPr lang="es-AR" dirty="0"/>
              <a:t>	Puede ocurrir que mientras se atiende a una interrupción, se genera una segunda interrupción.</a:t>
            </a:r>
          </a:p>
          <a:p>
            <a:pPr marL="457200" lvl="0" indent="-381000" algn="just">
              <a:lnSpc>
                <a:spcPct val="115000"/>
              </a:lnSpc>
              <a:spcBef>
                <a:spcPts val="0"/>
              </a:spcBef>
              <a:buSzPts val="2400"/>
              <a:buNone/>
            </a:pPr>
            <a:r>
              <a:rPr lang="es-AR" sz="3200" dirty="0"/>
              <a:t>	 -   Se definen prioridades.</a:t>
            </a:r>
          </a:p>
          <a:p>
            <a:pPr marL="914400" lvl="1" indent="-381000" algn="just">
              <a:lnSpc>
                <a:spcPct val="115000"/>
              </a:lnSpc>
              <a:spcBef>
                <a:spcPts val="0"/>
              </a:spcBef>
              <a:buSzPts val="2400"/>
              <a:buNone/>
            </a:pPr>
            <a:r>
              <a:rPr lang="es-AR" sz="3200" dirty="0"/>
              <a:t>- Una interrupción de prioridad más alta puede interrumpir a un gestor de interrupción de prioridad menor.</a:t>
            </a:r>
          </a:p>
          <a:p>
            <a:endParaRPr lang="es-AR"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99392"/>
            <a:ext cx="8229600" cy="1143000"/>
          </a:xfrm>
        </p:spPr>
        <p:txBody>
          <a:bodyPr/>
          <a:lstStyle/>
          <a:p>
            <a:r>
              <a:rPr lang="es-AR" b="1" dirty="0"/>
              <a:t>Interrupciones</a:t>
            </a:r>
            <a:endParaRPr lang="es-AR" dirty="0"/>
          </a:p>
        </p:txBody>
      </p:sp>
      <p:sp>
        <p:nvSpPr>
          <p:cNvPr id="3" name="2 Marcador de contenido"/>
          <p:cNvSpPr>
            <a:spLocks noGrp="1"/>
          </p:cNvSpPr>
          <p:nvPr>
            <p:ph idx="1"/>
          </p:nvPr>
        </p:nvSpPr>
        <p:spPr>
          <a:xfrm>
            <a:off x="457200" y="908720"/>
            <a:ext cx="8579296" cy="5040560"/>
          </a:xfrm>
        </p:spPr>
        <p:txBody>
          <a:bodyPr>
            <a:normAutofit/>
          </a:bodyPr>
          <a:lstStyle/>
          <a:p>
            <a:r>
              <a:rPr lang="es-AR" dirty="0"/>
              <a:t>En los sistemas operativos modernos necesitamos funciones más sofisticadas de tratamiento de interrupciones:</a:t>
            </a:r>
          </a:p>
          <a:p>
            <a:pPr>
              <a:buNone/>
            </a:pPr>
            <a:endParaRPr lang="es-AR" dirty="0"/>
          </a:p>
          <a:p>
            <a:pPr lvl="1"/>
            <a:r>
              <a:rPr lang="es-AR" dirty="0"/>
              <a:t>Necesitamos diferir tratamiento sobre las secciones de procesamiento critico </a:t>
            </a:r>
            <a:r>
              <a:rPr lang="es-AR" b="1" dirty="0">
                <a:solidFill>
                  <a:srgbClr val="FF0000"/>
                </a:solidFill>
              </a:rPr>
              <a:t>(SECCION CRITICA)</a:t>
            </a:r>
          </a:p>
          <a:p>
            <a:pPr lvl="1"/>
            <a:r>
              <a:rPr lang="es-AR" dirty="0"/>
              <a:t>Necesitamos identificar fácilmente que dispositivo fue el que provoco la interrupción </a:t>
            </a:r>
            <a:r>
              <a:rPr lang="es-AR" b="1" dirty="0">
                <a:solidFill>
                  <a:srgbClr val="FF0000"/>
                </a:solidFill>
              </a:rPr>
              <a:t>(ID)</a:t>
            </a:r>
          </a:p>
          <a:p>
            <a:pPr lvl="1"/>
            <a:r>
              <a:rPr lang="es-AR" dirty="0"/>
              <a:t>Interrupciones multinivel, para atender interrupciones de prioridad alta y baja </a:t>
            </a:r>
            <a:r>
              <a:rPr lang="es-AR" b="1" dirty="0">
                <a:solidFill>
                  <a:srgbClr val="FF0000"/>
                </a:solidFill>
              </a:rPr>
              <a:t>(CRITICIDAD)</a:t>
            </a:r>
          </a:p>
          <a:p>
            <a:pPr lvl="1"/>
            <a:endParaRPr lang="es-AR" dirty="0"/>
          </a:p>
          <a:p>
            <a:pPr lvl="1"/>
            <a:endParaRPr lang="es-AR" dirty="0"/>
          </a:p>
          <a:p>
            <a:pPr lvl="1"/>
            <a:endParaRPr lang="es-AR" dirty="0"/>
          </a:p>
          <a:p>
            <a:endParaRPr lang="es-AR" dirty="0"/>
          </a:p>
        </p:txBody>
      </p:sp>
      <p:sp>
        <p:nvSpPr>
          <p:cNvPr id="5" name="CuadroTexto 4"/>
          <p:cNvSpPr txBox="1"/>
          <p:nvPr/>
        </p:nvSpPr>
        <p:spPr>
          <a:xfrm>
            <a:off x="755576" y="6309320"/>
            <a:ext cx="6696744" cy="369332"/>
          </a:xfrm>
          <a:prstGeom prst="rect">
            <a:avLst/>
          </a:prstGeom>
          <a:noFill/>
        </p:spPr>
        <p:txBody>
          <a:bodyPr wrap="square" rtlCol="0">
            <a:spAutoFit/>
          </a:bodyPr>
          <a:lstStyle/>
          <a:p>
            <a:r>
              <a:rPr lang="es-AR" dirty="0"/>
              <a:t>** Esto lo maneja la CPU y el hardware de Interrupciones (8259)</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76880" y="53752"/>
            <a:ext cx="8229600" cy="1143000"/>
          </a:xfrm>
        </p:spPr>
        <p:txBody>
          <a:bodyPr>
            <a:normAutofit fontScale="90000"/>
          </a:bodyPr>
          <a:lstStyle/>
          <a:p>
            <a:r>
              <a:rPr lang="es-AR" b="1" dirty="0"/>
              <a:t>Que sucede al producirse una Interrupción</a:t>
            </a:r>
          </a:p>
        </p:txBody>
      </p:sp>
      <p:sp>
        <p:nvSpPr>
          <p:cNvPr id="3" name="2 Marcador de contenido"/>
          <p:cNvSpPr>
            <a:spLocks noGrp="1"/>
          </p:cNvSpPr>
          <p:nvPr>
            <p:ph idx="1"/>
          </p:nvPr>
        </p:nvSpPr>
        <p:spPr>
          <a:xfrm>
            <a:off x="251520" y="1196752"/>
            <a:ext cx="8661648" cy="5661248"/>
          </a:xfrm>
        </p:spPr>
        <p:txBody>
          <a:bodyPr>
            <a:normAutofit fontScale="55000" lnSpcReduction="20000"/>
          </a:bodyPr>
          <a:lstStyle/>
          <a:p>
            <a:pPr>
              <a:buNone/>
            </a:pPr>
            <a:r>
              <a:rPr lang="es-AR" b="1" dirty="0">
                <a:solidFill>
                  <a:schemeClr val="accent1"/>
                </a:solidFill>
              </a:rPr>
              <a:t>Test entre cada Instrucción</a:t>
            </a:r>
          </a:p>
          <a:p>
            <a:pPr>
              <a:buNone/>
            </a:pPr>
            <a:r>
              <a:rPr lang="es-AR" dirty="0"/>
              <a:t>	El hardware de la CPU tiene un hilo denominado línea de solicitud de interrupción que la CPU </a:t>
            </a:r>
            <a:r>
              <a:rPr lang="es-AR" b="1" dirty="0">
                <a:solidFill>
                  <a:schemeClr val="accent2">
                    <a:lumMod val="75000"/>
                  </a:schemeClr>
                </a:solidFill>
              </a:rPr>
              <a:t>comprueba después de ejecutar cada instrucción</a:t>
            </a:r>
            <a:r>
              <a:rPr lang="es-AR" dirty="0"/>
              <a:t>.</a:t>
            </a:r>
          </a:p>
          <a:p>
            <a:pPr>
              <a:buNone/>
            </a:pPr>
            <a:endParaRPr lang="es-AR" dirty="0"/>
          </a:p>
          <a:p>
            <a:pPr>
              <a:buNone/>
            </a:pPr>
            <a:r>
              <a:rPr lang="es-AR" b="1" dirty="0">
                <a:solidFill>
                  <a:schemeClr val="accent1"/>
                </a:solidFill>
              </a:rPr>
              <a:t>Detecta interrupción</a:t>
            </a:r>
          </a:p>
          <a:p>
            <a:pPr>
              <a:buNone/>
            </a:pPr>
            <a:r>
              <a:rPr lang="es-AR" dirty="0"/>
              <a:t>	Cuando la CPU detecta que una controladora ha activado una señal a través de la </a:t>
            </a:r>
            <a:r>
              <a:rPr lang="es-AR" b="1" dirty="0"/>
              <a:t>línea de solicitud de interrupción.</a:t>
            </a:r>
          </a:p>
          <a:p>
            <a:pPr>
              <a:buNone/>
            </a:pPr>
            <a:endParaRPr lang="es-AR" b="1" dirty="0">
              <a:solidFill>
                <a:schemeClr val="accent1"/>
              </a:solidFill>
            </a:endParaRPr>
          </a:p>
          <a:p>
            <a:pPr>
              <a:buNone/>
            </a:pPr>
            <a:r>
              <a:rPr lang="es-AR" b="1" dirty="0">
                <a:solidFill>
                  <a:schemeClr val="accent1"/>
                </a:solidFill>
              </a:rPr>
              <a:t>Salva el estado</a:t>
            </a:r>
          </a:p>
          <a:p>
            <a:pPr>
              <a:buNone/>
            </a:pPr>
            <a:r>
              <a:rPr lang="es-AR" dirty="0"/>
              <a:t>	la CPU guarda el estado actual y salta a la rutina de tratamiento de interrupciones situada en una dirección fija de la memoria.</a:t>
            </a:r>
          </a:p>
          <a:p>
            <a:pPr>
              <a:buNone/>
            </a:pPr>
            <a:endParaRPr lang="es-AR" b="1" dirty="0">
              <a:solidFill>
                <a:schemeClr val="accent1"/>
              </a:solidFill>
            </a:endParaRPr>
          </a:p>
          <a:p>
            <a:pPr>
              <a:buNone/>
            </a:pPr>
            <a:r>
              <a:rPr lang="es-AR" b="1" dirty="0">
                <a:solidFill>
                  <a:schemeClr val="accent1"/>
                </a:solidFill>
              </a:rPr>
              <a:t>Atención de interrupción</a:t>
            </a:r>
          </a:p>
          <a:p>
            <a:pPr>
              <a:buNone/>
            </a:pPr>
            <a:r>
              <a:rPr lang="es-AR" b="1" dirty="0"/>
              <a:t>	La rutina de tratamiento de interrupciones</a:t>
            </a:r>
            <a:endParaRPr lang="es-AR" dirty="0"/>
          </a:p>
          <a:p>
            <a:pPr>
              <a:buNone/>
            </a:pPr>
            <a:r>
              <a:rPr lang="es-AR" dirty="0"/>
              <a:t>	Determina la causa de la interrupción, lleva a cabo el procesamiento necesario.</a:t>
            </a:r>
          </a:p>
          <a:p>
            <a:pPr>
              <a:buNone/>
            </a:pPr>
            <a:endParaRPr lang="es-AR" dirty="0"/>
          </a:p>
          <a:p>
            <a:pPr>
              <a:buNone/>
            </a:pPr>
            <a:r>
              <a:rPr lang="es-AR" b="1" dirty="0">
                <a:solidFill>
                  <a:schemeClr val="accent1"/>
                </a:solidFill>
              </a:rPr>
              <a:t>Restauración a antes de la interrupción</a:t>
            </a:r>
          </a:p>
          <a:p>
            <a:pPr>
              <a:buNone/>
            </a:pPr>
            <a:r>
              <a:rPr lang="es-AR" dirty="0"/>
              <a:t>	Realiza una restauración del estado y ejecuta una instrucción </a:t>
            </a:r>
            <a:r>
              <a:rPr lang="es-AR" b="1" dirty="0"/>
              <a:t>“</a:t>
            </a:r>
            <a:r>
              <a:rPr lang="es-AR" b="1" dirty="0" err="1"/>
              <a:t>return</a:t>
            </a:r>
            <a:r>
              <a:rPr lang="es-AR" b="1" dirty="0"/>
              <a:t> </a:t>
            </a:r>
            <a:r>
              <a:rPr lang="es-AR" b="1" dirty="0" err="1"/>
              <a:t>from</a:t>
            </a:r>
            <a:r>
              <a:rPr lang="es-AR" b="1" dirty="0"/>
              <a:t> </a:t>
            </a:r>
            <a:r>
              <a:rPr lang="es-AR" b="1" dirty="0" err="1"/>
              <a:t>interrupt</a:t>
            </a:r>
            <a:r>
              <a:rPr lang="es-AR" b="1" dirty="0"/>
              <a:t>”(</a:t>
            </a:r>
            <a:r>
              <a:rPr lang="es-AR" b="1" dirty="0" err="1"/>
              <a:t>iret</a:t>
            </a:r>
            <a:r>
              <a:rPr lang="es-AR" b="1" dirty="0"/>
              <a:t>) </a:t>
            </a:r>
            <a:r>
              <a:rPr lang="es-AR" dirty="0"/>
              <a:t>para volver a situar la CPU en el estado de ejecución anterior a que se produjera la interrupción.</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b="1" dirty="0"/>
              <a:t>Interrupciones</a:t>
            </a:r>
          </a:p>
        </p:txBody>
      </p:sp>
      <p:sp>
        <p:nvSpPr>
          <p:cNvPr id="3" name="2 Marcador de contenido"/>
          <p:cNvSpPr>
            <a:spLocks noGrp="1"/>
          </p:cNvSpPr>
          <p:nvPr>
            <p:ph idx="1"/>
          </p:nvPr>
        </p:nvSpPr>
        <p:spPr>
          <a:xfrm>
            <a:off x="539552" y="1484784"/>
            <a:ext cx="8229600" cy="4525963"/>
          </a:xfrm>
        </p:spPr>
        <p:txBody>
          <a:bodyPr/>
          <a:lstStyle/>
          <a:p>
            <a:pPr marL="457200" lvl="0" indent="-381000" algn="just">
              <a:lnSpc>
                <a:spcPct val="115000"/>
              </a:lnSpc>
              <a:spcBef>
                <a:spcPts val="0"/>
              </a:spcBef>
              <a:buSzPts val="2400"/>
              <a:buNone/>
            </a:pPr>
            <a:r>
              <a:rPr lang="es-AR" sz="2400" dirty="0"/>
              <a:t>Se clasifican en:</a:t>
            </a:r>
          </a:p>
          <a:p>
            <a:pPr marL="342900" lvl="1" indent="-342900">
              <a:lnSpc>
                <a:spcPct val="115000"/>
              </a:lnSpc>
              <a:buSzPts val="2400"/>
              <a:buFont typeface="Arial" pitchFamily="34" charset="0"/>
              <a:buChar char="•"/>
            </a:pPr>
            <a:r>
              <a:rPr lang="es-AR" sz="2400" b="1" dirty="0"/>
              <a:t>No Enmascarables: </a:t>
            </a:r>
            <a:r>
              <a:rPr lang="es-AR" sz="2400" dirty="0"/>
              <a:t>Aquellas que </a:t>
            </a:r>
            <a:r>
              <a:rPr lang="es-AR" sz="2400" b="1" dirty="0"/>
              <a:t>NO pueden ignorarse</a:t>
            </a:r>
            <a:r>
              <a:rPr lang="es-AR" sz="2400" dirty="0"/>
              <a:t>, ya que indican la ocurrencia de eventos peligrosos o de alta prioridad que requieren ser tratados lo antes posible.</a:t>
            </a:r>
          </a:p>
          <a:p>
            <a:pPr marL="342900" lvl="1" indent="-342900">
              <a:lnSpc>
                <a:spcPct val="115000"/>
              </a:lnSpc>
              <a:buSzPts val="2400"/>
              <a:buNone/>
            </a:pPr>
            <a:endParaRPr lang="es-AR" sz="2400" dirty="0"/>
          </a:p>
          <a:p>
            <a:pPr marL="342900" lvl="1" indent="-342900">
              <a:buFont typeface="Arial" pitchFamily="34" charset="0"/>
              <a:buChar char="•"/>
            </a:pPr>
            <a:r>
              <a:rPr lang="es-AR" sz="2400" b="1" dirty="0"/>
              <a:t>Enmascarables</a:t>
            </a:r>
            <a:r>
              <a:rPr lang="es-AR" sz="2400" dirty="0"/>
              <a:t>: Aquellas interrupciones cuya atención puede ser demorada sin representar una situación de riesgo o peligro. Su tratamiento puede ser desactivado por la CPU antes de la </a:t>
            </a:r>
            <a:r>
              <a:rPr lang="es-AR" sz="2400" u="sng" dirty="0"/>
              <a:t>ejecución de secuencias de instrucciones críticas que no deban ser interrumpidas</a:t>
            </a:r>
            <a:r>
              <a:rPr lang="es-AR" sz="2400" dirty="0"/>
              <a:t>. </a:t>
            </a:r>
          </a:p>
          <a:p>
            <a:endParaRPr lang="es-AR"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443528"/>
            <a:ext cx="8229600" cy="1143000"/>
          </a:xfrm>
        </p:spPr>
        <p:txBody>
          <a:bodyPr/>
          <a:lstStyle/>
          <a:p>
            <a:r>
              <a:rPr lang="es-AR" b="1" dirty="0"/>
              <a:t>Interrupciones</a:t>
            </a:r>
          </a:p>
        </p:txBody>
      </p:sp>
      <p:sp>
        <p:nvSpPr>
          <p:cNvPr id="3" name="2 Marcador de contenido"/>
          <p:cNvSpPr>
            <a:spLocks noGrp="1"/>
          </p:cNvSpPr>
          <p:nvPr>
            <p:ph idx="1"/>
          </p:nvPr>
        </p:nvSpPr>
        <p:spPr>
          <a:xfrm>
            <a:off x="457200" y="1600200"/>
            <a:ext cx="8507288" cy="4525963"/>
          </a:xfrm>
        </p:spPr>
        <p:txBody>
          <a:bodyPr>
            <a:normAutofit fontScale="85000" lnSpcReduction="10000"/>
          </a:bodyPr>
          <a:lstStyle/>
          <a:p>
            <a:r>
              <a:rPr lang="es-AR" b="1" dirty="0"/>
              <a:t>Interrupción por hardware </a:t>
            </a:r>
            <a:r>
              <a:rPr lang="es-AR" dirty="0"/>
              <a:t>es un mecanismo de comunicación entre el procesador y los dispositivos de E/S. Sirve para indicar que un dispositivo de E/S tiene datos pendientes de ser tratados. </a:t>
            </a:r>
            <a:r>
              <a:rPr lang="es-AR" b="1" dirty="0">
                <a:solidFill>
                  <a:srgbClr val="0070C0"/>
                </a:solidFill>
              </a:rPr>
              <a:t>(</a:t>
            </a:r>
            <a:r>
              <a:rPr lang="es-AR" b="1" dirty="0" err="1">
                <a:solidFill>
                  <a:srgbClr val="0070C0"/>
                </a:solidFill>
              </a:rPr>
              <a:t>Disp</a:t>
            </a:r>
            <a:r>
              <a:rPr lang="es-AR" b="1" dirty="0">
                <a:solidFill>
                  <a:srgbClr val="0070C0"/>
                </a:solidFill>
              </a:rPr>
              <a:t> E/S a CPU</a:t>
            </a:r>
            <a:r>
              <a:rPr lang="es-AR" dirty="0"/>
              <a:t>)</a:t>
            </a:r>
          </a:p>
          <a:p>
            <a:r>
              <a:rPr lang="es-AR" b="1" dirty="0"/>
              <a:t>Interrupción por software </a:t>
            </a:r>
            <a:r>
              <a:rPr lang="es-AR" dirty="0"/>
              <a:t>es un mecanismo de comunicación entre un proceso (que se ejecuta en modo usuario) y el sistema operativo (que se ejecuta en modo </a:t>
            </a:r>
            <a:r>
              <a:rPr lang="es-AR" dirty="0" err="1"/>
              <a:t>kernel</a:t>
            </a:r>
            <a:r>
              <a:rPr lang="es-AR" dirty="0"/>
              <a:t>). </a:t>
            </a:r>
            <a:r>
              <a:rPr lang="es-AR" b="1" dirty="0"/>
              <a:t>(Ej. </a:t>
            </a:r>
            <a:r>
              <a:rPr lang="es-AR" b="1" dirty="0" err="1"/>
              <a:t>Int</a:t>
            </a:r>
            <a:r>
              <a:rPr lang="es-AR" b="1" dirty="0"/>
              <a:t> 0X80, </a:t>
            </a:r>
            <a:r>
              <a:rPr lang="es-AR" b="1" dirty="0" err="1"/>
              <a:t>syscall</a:t>
            </a:r>
            <a:r>
              <a:rPr lang="es-AR" b="1" dirty="0"/>
              <a:t>) </a:t>
            </a:r>
            <a:r>
              <a:rPr lang="es-AR" b="1" dirty="0">
                <a:solidFill>
                  <a:srgbClr val="0070C0"/>
                </a:solidFill>
              </a:rPr>
              <a:t>(PROCESO al S.O.)</a:t>
            </a:r>
            <a:endParaRPr lang="es-AR" b="1" dirty="0"/>
          </a:p>
          <a:p>
            <a:r>
              <a:rPr lang="es-AR" b="1" dirty="0"/>
              <a:t>Excepciones</a:t>
            </a:r>
            <a:r>
              <a:rPr lang="es-AR" dirty="0"/>
              <a:t> son un tipo de interrupción que emplea el procesador para notificar al sistema operativo de un suceso excepcional </a:t>
            </a:r>
            <a:r>
              <a:rPr lang="es-AR" b="1" dirty="0">
                <a:solidFill>
                  <a:srgbClr val="0070C0"/>
                </a:solidFill>
              </a:rPr>
              <a:t>(CPU al S.O.)</a:t>
            </a:r>
          </a:p>
          <a:p>
            <a:endParaRPr lang="es-AR" b="1" dirty="0"/>
          </a:p>
        </p:txBody>
      </p:sp>
      <p:sp>
        <p:nvSpPr>
          <p:cNvPr id="4" name="Rectángulo 3">
            <a:extLst>
              <a:ext uri="{FF2B5EF4-FFF2-40B4-BE49-F238E27FC236}">
                <a16:creationId xmlns:a16="http://schemas.microsoft.com/office/drawing/2014/main" xmlns="" id="{07C687DC-28AF-4414-B6FA-E99F07DD873F}"/>
              </a:ext>
            </a:extLst>
          </p:cNvPr>
          <p:cNvSpPr/>
          <p:nvPr/>
        </p:nvSpPr>
        <p:spPr>
          <a:xfrm>
            <a:off x="539552" y="6045140"/>
            <a:ext cx="1169103" cy="369332"/>
          </a:xfrm>
          <a:prstGeom prst="rect">
            <a:avLst/>
          </a:prstGeom>
        </p:spPr>
        <p:txBody>
          <a:bodyPr wrap="none">
            <a:spAutoFit/>
          </a:bodyPr>
          <a:lstStyle/>
          <a:p>
            <a:r>
              <a:rPr lang="es-AR" dirty="0"/>
              <a:t>*msinfo32</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67544" y="2636912"/>
            <a:ext cx="8229600" cy="1143000"/>
          </a:xfrm>
        </p:spPr>
        <p:txBody>
          <a:bodyPr/>
          <a:lstStyle/>
          <a:p>
            <a:r>
              <a:rPr lang="es-AR" b="1" dirty="0"/>
              <a:t>Sistemas de E/S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44624"/>
            <a:ext cx="8229600" cy="1143000"/>
          </a:xfrm>
        </p:spPr>
        <p:txBody>
          <a:bodyPr>
            <a:normAutofit fontScale="90000"/>
          </a:bodyPr>
          <a:lstStyle/>
          <a:p>
            <a:r>
              <a:rPr lang="es-AR" b="1" dirty="0"/>
              <a:t>Vector de interrupciones (IA32 PM)</a:t>
            </a:r>
          </a:p>
        </p:txBody>
      </p:sp>
      <p:sp>
        <p:nvSpPr>
          <p:cNvPr id="27650" name="AutoShape 2" descr="Image result for vector de interrupciones intel pentium">
            <a:hlinkClick r:id="rId3"/>
          </p:cNvPr>
          <p:cNvSpPr>
            <a:spLocks noChangeAspect="1" noChangeArrowheads="1"/>
          </p:cNvSpPr>
          <p:nvPr/>
        </p:nvSpPr>
        <p:spPr bwMode="auto">
          <a:xfrm>
            <a:off x="3333750" y="-1096963"/>
            <a:ext cx="2000250" cy="2295526"/>
          </a:xfrm>
          <a:prstGeom prst="rect">
            <a:avLst/>
          </a:prstGeom>
          <a:noFill/>
        </p:spPr>
        <p:txBody>
          <a:bodyPr vert="horz" wrap="square" lIns="91440" tIns="45720" rIns="91440" bIns="45720" numCol="1" anchor="t" anchorCtr="0" compatLnSpc="1">
            <a:prstTxWarp prst="textNoShape">
              <a:avLst/>
            </a:prstTxWarp>
          </a:bodyPr>
          <a:lstStyle/>
          <a:p>
            <a:endParaRPr lang="es-AR"/>
          </a:p>
        </p:txBody>
      </p:sp>
      <p:pic>
        <p:nvPicPr>
          <p:cNvPr id="27653" name="Picture 5"/>
          <p:cNvPicPr>
            <a:picLocks noChangeAspect="1" noChangeArrowheads="1"/>
          </p:cNvPicPr>
          <p:nvPr/>
        </p:nvPicPr>
        <p:blipFill>
          <a:blip r:embed="rId4" cstate="print"/>
          <a:srcRect/>
          <a:stretch>
            <a:fillRect/>
          </a:stretch>
        </p:blipFill>
        <p:spPr bwMode="auto">
          <a:xfrm rot="10800000" flipH="1">
            <a:off x="1979712" y="908720"/>
            <a:ext cx="5559482" cy="5453464"/>
          </a:xfrm>
          <a:prstGeom prst="rect">
            <a:avLst/>
          </a:prstGeom>
          <a:noFill/>
          <a:ln w="9525">
            <a:noFill/>
            <a:miter lim="800000"/>
            <a:headEnd/>
            <a:tailEnd/>
          </a:ln>
        </p:spPr>
      </p:pic>
      <p:sp>
        <p:nvSpPr>
          <p:cNvPr id="3" name="Elipse 2">
            <a:extLst>
              <a:ext uri="{FF2B5EF4-FFF2-40B4-BE49-F238E27FC236}">
                <a16:creationId xmlns:a16="http://schemas.microsoft.com/office/drawing/2014/main" xmlns="" id="{234498C4-FF45-4CAD-B695-DBDC11414B5E}"/>
              </a:ext>
            </a:extLst>
          </p:cNvPr>
          <p:cNvSpPr/>
          <p:nvPr/>
        </p:nvSpPr>
        <p:spPr>
          <a:xfrm>
            <a:off x="1979712" y="6021288"/>
            <a:ext cx="720080"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21B7FD0-8997-4183-BCBA-53554696031F}"/>
              </a:ext>
            </a:extLst>
          </p:cNvPr>
          <p:cNvSpPr>
            <a:spLocks noGrp="1"/>
          </p:cNvSpPr>
          <p:nvPr>
            <p:ph type="title"/>
          </p:nvPr>
        </p:nvSpPr>
        <p:spPr/>
        <p:txBody>
          <a:bodyPr/>
          <a:lstStyle/>
          <a:p>
            <a:r>
              <a:rPr lang="es-AR" b="1" dirty="0"/>
              <a:t>Vector de Interrupciones (IA32)</a:t>
            </a:r>
          </a:p>
        </p:txBody>
      </p:sp>
      <p:sp>
        <p:nvSpPr>
          <p:cNvPr id="3" name="Marcador de contenido 2">
            <a:extLst>
              <a:ext uri="{FF2B5EF4-FFF2-40B4-BE49-F238E27FC236}">
                <a16:creationId xmlns:a16="http://schemas.microsoft.com/office/drawing/2014/main" xmlns="" id="{73A02070-D881-4B9D-820E-EF03730EA8E1}"/>
              </a:ext>
            </a:extLst>
          </p:cNvPr>
          <p:cNvSpPr>
            <a:spLocks noGrp="1"/>
          </p:cNvSpPr>
          <p:nvPr>
            <p:ph idx="1"/>
          </p:nvPr>
        </p:nvSpPr>
        <p:spPr/>
        <p:txBody>
          <a:bodyPr/>
          <a:lstStyle/>
          <a:p>
            <a:r>
              <a:rPr lang="es-AR" dirty="0"/>
              <a:t>256 Interrupciones en 32bits.</a:t>
            </a:r>
          </a:p>
          <a:p>
            <a:r>
              <a:rPr lang="es-AR" dirty="0"/>
              <a:t>Uso los primeros 1024 Bytes para definir todo el vector.</a:t>
            </a:r>
          </a:p>
          <a:p>
            <a:r>
              <a:rPr lang="es-AR" dirty="0"/>
              <a:t>Cada posición del Vector son 4 Bytes (4x8)</a:t>
            </a:r>
          </a:p>
          <a:p>
            <a:r>
              <a:rPr lang="es-AR" dirty="0"/>
              <a:t>Utilizo 2Bytes para el Segmento t 2Bytes para el Desplazamiento.</a:t>
            </a:r>
          </a:p>
          <a:p>
            <a:r>
              <a:rPr lang="es-AR" dirty="0" err="1"/>
              <a:t>Segmento:Desplazamiento</a:t>
            </a:r>
            <a:r>
              <a:rPr lang="es-AR" dirty="0"/>
              <a:t> (0000h:0080h )</a:t>
            </a:r>
          </a:p>
          <a:p>
            <a:endParaRPr lang="es-AR" dirty="0"/>
          </a:p>
        </p:txBody>
      </p:sp>
    </p:spTree>
    <p:extLst>
      <p:ext uri="{BB962C8B-B14F-4D97-AF65-F5344CB8AC3E}">
        <p14:creationId xmlns:p14="http://schemas.microsoft.com/office/powerpoint/2010/main" val="11674289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2BC604D-2698-41A3-9425-24A26D151188}"/>
              </a:ext>
            </a:extLst>
          </p:cNvPr>
          <p:cNvSpPr>
            <a:spLocks noGrp="1"/>
          </p:cNvSpPr>
          <p:nvPr>
            <p:ph type="title"/>
          </p:nvPr>
        </p:nvSpPr>
        <p:spPr/>
        <p:txBody>
          <a:bodyPr/>
          <a:lstStyle/>
          <a:p>
            <a:r>
              <a:rPr lang="es-AR" b="1" dirty="0"/>
              <a:t>Vector de Interrupciones (IA32)</a:t>
            </a:r>
            <a:endParaRPr lang="es-AR" dirty="0"/>
          </a:p>
        </p:txBody>
      </p:sp>
      <p:sp>
        <p:nvSpPr>
          <p:cNvPr id="3" name="Marcador de contenido 2">
            <a:extLst>
              <a:ext uri="{FF2B5EF4-FFF2-40B4-BE49-F238E27FC236}">
                <a16:creationId xmlns:a16="http://schemas.microsoft.com/office/drawing/2014/main" xmlns="" id="{15173E9E-07DB-482E-AB45-87DC33BD52B4}"/>
              </a:ext>
            </a:extLst>
          </p:cNvPr>
          <p:cNvSpPr>
            <a:spLocks noGrp="1"/>
          </p:cNvSpPr>
          <p:nvPr>
            <p:ph idx="1"/>
          </p:nvPr>
        </p:nvSpPr>
        <p:spPr>
          <a:xfrm>
            <a:off x="457200" y="1600201"/>
            <a:ext cx="8229600" cy="3989040"/>
          </a:xfrm>
        </p:spPr>
        <p:txBody>
          <a:bodyPr/>
          <a:lstStyle/>
          <a:p>
            <a:r>
              <a:rPr lang="es-AR" dirty="0"/>
              <a:t>Ej.  Llamada a la </a:t>
            </a:r>
            <a:r>
              <a:rPr lang="es-AR" dirty="0" err="1"/>
              <a:t>int</a:t>
            </a:r>
            <a:r>
              <a:rPr lang="es-AR" dirty="0"/>
              <a:t> 080H (llamada al sistema operativo Linux)</a:t>
            </a:r>
          </a:p>
          <a:p>
            <a:r>
              <a:rPr lang="es-AR" dirty="0"/>
              <a:t>Salta al segmento 0000 y al Desplazamiento 80h x 4bytes = 200h</a:t>
            </a:r>
          </a:p>
          <a:p>
            <a:r>
              <a:rPr lang="es-AR" dirty="0"/>
              <a:t>Salta a la posición de memoria del 0000h:0200h (correspondiente a la posicion80h = 128dec)</a:t>
            </a:r>
          </a:p>
        </p:txBody>
      </p:sp>
      <p:sp>
        <p:nvSpPr>
          <p:cNvPr id="4" name="Marcador de contenido 2">
            <a:extLst>
              <a:ext uri="{FF2B5EF4-FFF2-40B4-BE49-F238E27FC236}">
                <a16:creationId xmlns:a16="http://schemas.microsoft.com/office/drawing/2014/main" xmlns="" id="{5FC9AE66-4EF3-4835-B7F7-093A2F6A9F00}"/>
              </a:ext>
            </a:extLst>
          </p:cNvPr>
          <p:cNvSpPr txBox="1">
            <a:spLocks/>
          </p:cNvSpPr>
          <p:nvPr/>
        </p:nvSpPr>
        <p:spPr>
          <a:xfrm>
            <a:off x="827584" y="5977268"/>
            <a:ext cx="2278596" cy="63523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AR" sz="1500" b="1" dirty="0">
                <a:solidFill>
                  <a:schemeClr val="accent6">
                    <a:lumMod val="75000"/>
                  </a:schemeClr>
                </a:solidFill>
              </a:rPr>
              <a:t>*</a:t>
            </a:r>
            <a:r>
              <a:rPr lang="es-AR" sz="1500" b="1" dirty="0" err="1">
                <a:solidFill>
                  <a:schemeClr val="accent6">
                    <a:lumMod val="75000"/>
                  </a:schemeClr>
                </a:solidFill>
              </a:rPr>
              <a:t>Int</a:t>
            </a:r>
            <a:r>
              <a:rPr lang="es-AR" sz="1500" b="1" dirty="0">
                <a:solidFill>
                  <a:schemeClr val="accent6">
                    <a:lumMod val="75000"/>
                  </a:schemeClr>
                </a:solidFill>
              </a:rPr>
              <a:t> 21h en MS-DOS</a:t>
            </a:r>
          </a:p>
        </p:txBody>
      </p:sp>
    </p:spTree>
    <p:extLst>
      <p:ext uri="{BB962C8B-B14F-4D97-AF65-F5344CB8AC3E}">
        <p14:creationId xmlns:p14="http://schemas.microsoft.com/office/powerpoint/2010/main" val="1866055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b="1" dirty="0"/>
              <a:t>Acceso Directo a Memoria (DMA)</a:t>
            </a:r>
          </a:p>
        </p:txBody>
      </p:sp>
      <p:sp>
        <p:nvSpPr>
          <p:cNvPr id="3" name="2 Marcador de contenido"/>
          <p:cNvSpPr>
            <a:spLocks noGrp="1"/>
          </p:cNvSpPr>
          <p:nvPr>
            <p:ph idx="1"/>
          </p:nvPr>
        </p:nvSpPr>
        <p:spPr>
          <a:xfrm>
            <a:off x="457200" y="1340769"/>
            <a:ext cx="8229600" cy="2160240"/>
          </a:xfrm>
        </p:spPr>
        <p:txBody>
          <a:bodyPr>
            <a:normAutofit fontScale="85000" lnSpcReduction="10000"/>
          </a:bodyPr>
          <a:lstStyle/>
          <a:p>
            <a:r>
              <a:rPr lang="es-AR" dirty="0"/>
              <a:t>La mayoría de las computadoras evitan sobrecargar a la CPU principal con las tareas de E/S programada, descargando parte de este trabajo en un procesador de propósito especial denominado </a:t>
            </a:r>
            <a:r>
              <a:rPr lang="es-AR" b="1" dirty="0"/>
              <a:t>controladora de acceso directo a memoria (DMA)</a:t>
            </a:r>
          </a:p>
          <a:p>
            <a:endParaRPr lang="es-AR" dirty="0"/>
          </a:p>
        </p:txBody>
      </p:sp>
      <p:sp>
        <p:nvSpPr>
          <p:cNvPr id="4" name="2 Marcador de contenido"/>
          <p:cNvSpPr txBox="1">
            <a:spLocks/>
          </p:cNvSpPr>
          <p:nvPr/>
        </p:nvSpPr>
        <p:spPr>
          <a:xfrm>
            <a:off x="611560" y="3573016"/>
            <a:ext cx="8229600" cy="994124"/>
          </a:xfrm>
          <a:prstGeom prst="rect">
            <a:avLst/>
          </a:prstGeom>
        </p:spPr>
        <p:txBody>
          <a:bodyPr vert="horz" lIns="91440" tIns="45720" rIns="91440" bIns="45720" rtlCol="0">
            <a:normAutofit/>
          </a:bodyPr>
          <a:lstStyle/>
          <a:p>
            <a:pPr marR="0" lvl="0" algn="l" defTabSz="914400" rtl="0" eaLnBrk="1" fontAlgn="auto" latinLnBrk="0" hangingPunct="1">
              <a:lnSpc>
                <a:spcPct val="100000"/>
              </a:lnSpc>
              <a:spcBef>
                <a:spcPct val="20000"/>
              </a:spcBef>
              <a:spcAft>
                <a:spcPts val="0"/>
              </a:spcAft>
              <a:buClrTx/>
              <a:buSzTx/>
              <a:tabLst/>
              <a:defRPr/>
            </a:pPr>
            <a:r>
              <a:rPr lang="es-AR" sz="2700" dirty="0"/>
              <a:t>Una vez terminada la transferencia la Controladora de DMA interrumpe a la CPU.</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01264" y="56289"/>
            <a:ext cx="8229600" cy="1143000"/>
          </a:xfrm>
        </p:spPr>
        <p:txBody>
          <a:bodyPr/>
          <a:lstStyle/>
          <a:p>
            <a:r>
              <a:rPr lang="es-AR" b="1" dirty="0"/>
              <a:t>Acceso Directo a Memoria (DMA)</a:t>
            </a:r>
            <a:endParaRPr lang="es-AR" dirty="0"/>
          </a:p>
        </p:txBody>
      </p:sp>
      <p:grpSp>
        <p:nvGrpSpPr>
          <p:cNvPr id="5" name="4 Grupo"/>
          <p:cNvGrpSpPr/>
          <p:nvPr/>
        </p:nvGrpSpPr>
        <p:grpSpPr>
          <a:xfrm>
            <a:off x="2870675" y="1628800"/>
            <a:ext cx="5357612" cy="4608512"/>
            <a:chOff x="2548645" y="1196752"/>
            <a:chExt cx="5438788" cy="5184576"/>
          </a:xfrm>
        </p:grpSpPr>
        <p:sp>
          <p:nvSpPr>
            <p:cNvPr id="7" name="6 Rectángulo"/>
            <p:cNvSpPr/>
            <p:nvPr/>
          </p:nvSpPr>
          <p:spPr>
            <a:xfrm>
              <a:off x="3604184" y="2897941"/>
              <a:ext cx="1475653"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500" dirty="0"/>
                <a:t>Controladora (DMA)</a:t>
              </a:r>
            </a:p>
          </p:txBody>
        </p:sp>
        <p:sp>
          <p:nvSpPr>
            <p:cNvPr id="9" name="8 Rectángulo"/>
            <p:cNvSpPr/>
            <p:nvPr/>
          </p:nvSpPr>
          <p:spPr>
            <a:xfrm>
              <a:off x="5112568" y="1196752"/>
              <a:ext cx="1152128"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CPU</a:t>
              </a:r>
            </a:p>
          </p:txBody>
        </p:sp>
        <p:sp>
          <p:nvSpPr>
            <p:cNvPr id="10" name="9 Rectángulo"/>
            <p:cNvSpPr/>
            <p:nvPr/>
          </p:nvSpPr>
          <p:spPr>
            <a:xfrm>
              <a:off x="6395620" y="2735923"/>
              <a:ext cx="1591813" cy="9541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1" name="10 Rectángulo"/>
            <p:cNvSpPr/>
            <p:nvPr/>
          </p:nvSpPr>
          <p:spPr>
            <a:xfrm>
              <a:off x="5148064" y="2348880"/>
              <a:ext cx="1080120"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Cache</a:t>
              </a:r>
            </a:p>
          </p:txBody>
        </p:sp>
        <p:sp>
          <p:nvSpPr>
            <p:cNvPr id="13" name="12 Rectángulo"/>
            <p:cNvSpPr/>
            <p:nvPr/>
          </p:nvSpPr>
          <p:spPr>
            <a:xfrm>
              <a:off x="2548645" y="4320099"/>
              <a:ext cx="1440160"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Controladora IDE</a:t>
              </a:r>
            </a:p>
          </p:txBody>
        </p:sp>
        <p:sp>
          <p:nvSpPr>
            <p:cNvPr id="18" name="17 Elipse"/>
            <p:cNvSpPr/>
            <p:nvPr/>
          </p:nvSpPr>
          <p:spPr>
            <a:xfrm>
              <a:off x="2664296" y="5301208"/>
              <a:ext cx="432048" cy="432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9" name="18 Elipse"/>
            <p:cNvSpPr/>
            <p:nvPr/>
          </p:nvSpPr>
          <p:spPr>
            <a:xfrm>
              <a:off x="2664296" y="5949280"/>
              <a:ext cx="432048" cy="432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20" name="19 Elipse"/>
            <p:cNvSpPr/>
            <p:nvPr/>
          </p:nvSpPr>
          <p:spPr>
            <a:xfrm>
              <a:off x="3312368" y="5301208"/>
              <a:ext cx="432048" cy="432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21" name="20 Elipse"/>
            <p:cNvSpPr/>
            <p:nvPr/>
          </p:nvSpPr>
          <p:spPr>
            <a:xfrm>
              <a:off x="3312368" y="5949280"/>
              <a:ext cx="432048" cy="432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22" name="21 Rectángulo"/>
            <p:cNvSpPr/>
            <p:nvPr/>
          </p:nvSpPr>
          <p:spPr>
            <a:xfrm>
              <a:off x="2736304" y="3933056"/>
              <a:ext cx="3168352" cy="216024"/>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BUS PCI</a:t>
              </a:r>
            </a:p>
          </p:txBody>
        </p:sp>
        <p:cxnSp>
          <p:nvCxnSpPr>
            <p:cNvPr id="31" name="30 Conector recto"/>
            <p:cNvCxnSpPr>
              <a:endCxn id="18" idx="0"/>
            </p:cNvCxnSpPr>
            <p:nvPr/>
          </p:nvCxnSpPr>
          <p:spPr>
            <a:xfrm>
              <a:off x="2880320" y="5085184"/>
              <a:ext cx="0" cy="2160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31 Conector recto"/>
            <p:cNvCxnSpPr/>
            <p:nvPr/>
          </p:nvCxnSpPr>
          <p:spPr>
            <a:xfrm>
              <a:off x="3528392" y="5085184"/>
              <a:ext cx="0" cy="2160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32 Conector recto"/>
            <p:cNvCxnSpPr/>
            <p:nvPr/>
          </p:nvCxnSpPr>
          <p:spPr>
            <a:xfrm>
              <a:off x="2880320" y="5733256"/>
              <a:ext cx="0" cy="2160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33 Conector recto"/>
            <p:cNvCxnSpPr/>
            <p:nvPr/>
          </p:nvCxnSpPr>
          <p:spPr>
            <a:xfrm>
              <a:off x="3528392" y="5733256"/>
              <a:ext cx="0" cy="2160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34 Conector recto"/>
            <p:cNvCxnSpPr/>
            <p:nvPr/>
          </p:nvCxnSpPr>
          <p:spPr>
            <a:xfrm>
              <a:off x="3240360" y="4149080"/>
              <a:ext cx="0" cy="2160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41 Conector recto"/>
            <p:cNvCxnSpPr>
              <a:stCxn id="9" idx="2"/>
              <a:endCxn id="11" idx="0"/>
            </p:cNvCxnSpPr>
            <p:nvPr/>
          </p:nvCxnSpPr>
          <p:spPr>
            <a:xfrm flipH="1">
              <a:off x="5688124" y="1916832"/>
              <a:ext cx="508" cy="4320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42 Conector recto"/>
            <p:cNvCxnSpPr/>
            <p:nvPr/>
          </p:nvCxnSpPr>
          <p:spPr>
            <a:xfrm>
              <a:off x="5688632" y="2780928"/>
              <a:ext cx="0" cy="4320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45 Conector recto"/>
            <p:cNvCxnSpPr>
              <a:cxnSpLocks/>
              <a:stCxn id="10" idx="1"/>
              <a:endCxn id="7" idx="3"/>
            </p:cNvCxnSpPr>
            <p:nvPr/>
          </p:nvCxnSpPr>
          <p:spPr>
            <a:xfrm flipH="1" flipV="1">
              <a:off x="5079837" y="3185974"/>
              <a:ext cx="1315783" cy="270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2" name="71 Conector recto"/>
          <p:cNvCxnSpPr>
            <a:cxnSpLocks/>
            <a:stCxn id="7" idx="2"/>
            <a:endCxn id="22" idx="0"/>
          </p:cNvCxnSpPr>
          <p:nvPr/>
        </p:nvCxnSpPr>
        <p:spPr>
          <a:xfrm flipH="1">
            <a:off x="4616065" y="3653025"/>
            <a:ext cx="21209" cy="40804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76 CuadroTexto"/>
          <p:cNvSpPr txBox="1"/>
          <p:nvPr/>
        </p:nvSpPr>
        <p:spPr>
          <a:xfrm>
            <a:off x="1610000" y="1681481"/>
            <a:ext cx="3600400" cy="1015663"/>
          </a:xfrm>
          <a:prstGeom prst="rect">
            <a:avLst/>
          </a:prstGeom>
          <a:noFill/>
        </p:spPr>
        <p:txBody>
          <a:bodyPr wrap="square" rtlCol="0">
            <a:spAutoFit/>
          </a:bodyPr>
          <a:lstStyle/>
          <a:p>
            <a:r>
              <a:rPr lang="es-AR" sz="1500" smtClean="0"/>
              <a:t>2. </a:t>
            </a:r>
            <a:r>
              <a:rPr lang="es-AR" sz="1500" dirty="0" smtClean="0"/>
              <a:t>La CPU mediante el controlador de dispositivo (driver)</a:t>
            </a:r>
            <a:r>
              <a:rPr lang="es-AR" sz="1500" dirty="0"/>
              <a:t> </a:t>
            </a:r>
            <a:r>
              <a:rPr lang="es-AR" sz="1500" dirty="0" smtClean="0"/>
              <a:t>le </a:t>
            </a:r>
            <a:r>
              <a:rPr lang="es-AR" sz="1500" dirty="0"/>
              <a:t>dice a la controladora de disco que transfiera C bytes desde el disco al buffer situado en la dirección X.</a:t>
            </a:r>
          </a:p>
        </p:txBody>
      </p:sp>
      <p:sp>
        <p:nvSpPr>
          <p:cNvPr id="78" name="77 CuadroTexto"/>
          <p:cNvSpPr txBox="1"/>
          <p:nvPr/>
        </p:nvSpPr>
        <p:spPr>
          <a:xfrm>
            <a:off x="4932511" y="4248090"/>
            <a:ext cx="4104456" cy="984885"/>
          </a:xfrm>
          <a:prstGeom prst="rect">
            <a:avLst/>
          </a:prstGeom>
          <a:noFill/>
        </p:spPr>
        <p:txBody>
          <a:bodyPr wrap="square" rtlCol="0">
            <a:spAutoFit/>
          </a:bodyPr>
          <a:lstStyle/>
          <a:p>
            <a:r>
              <a:rPr lang="es-AR" sz="1500" dirty="0"/>
              <a:t>3.  La controladora de disco inicia una transferencia de DMA. (</a:t>
            </a:r>
            <a:r>
              <a:rPr lang="es-AR" sz="1400" dirty="0">
                <a:solidFill>
                  <a:schemeClr val="accent1">
                    <a:lumMod val="75000"/>
                  </a:schemeClr>
                </a:solidFill>
              </a:rPr>
              <a:t>Controladora de Disco coloca una señal de </a:t>
            </a:r>
            <a:r>
              <a:rPr lang="es-AR" sz="1400" dirty="0" smtClean="0">
                <a:solidFill>
                  <a:schemeClr val="accent1">
                    <a:lumMod val="75000"/>
                  </a:schemeClr>
                </a:solidFill>
              </a:rPr>
              <a:t>DMA-</a:t>
            </a:r>
            <a:r>
              <a:rPr lang="es-AR" sz="1400" dirty="0" err="1" smtClean="0">
                <a:solidFill>
                  <a:schemeClr val="accent1">
                    <a:lumMod val="75000"/>
                  </a:schemeClr>
                </a:solidFill>
              </a:rPr>
              <a:t>Request</a:t>
            </a:r>
            <a:r>
              <a:rPr lang="es-AR" sz="1400" dirty="0" smtClean="0">
                <a:solidFill>
                  <a:schemeClr val="accent1">
                    <a:lumMod val="75000"/>
                  </a:schemeClr>
                </a:solidFill>
              </a:rPr>
              <a:t> en la DMAC </a:t>
            </a:r>
            <a:r>
              <a:rPr lang="es-AR" sz="1400" dirty="0">
                <a:solidFill>
                  <a:schemeClr val="accent1">
                    <a:lumMod val="75000"/>
                  </a:schemeClr>
                </a:solidFill>
              </a:rPr>
              <a:t>cuando puede transferir una palabra de datos) </a:t>
            </a:r>
            <a:endParaRPr lang="es-AR" sz="1500" dirty="0">
              <a:solidFill>
                <a:schemeClr val="accent1">
                  <a:lumMod val="75000"/>
                </a:schemeClr>
              </a:solidFill>
            </a:endParaRPr>
          </a:p>
        </p:txBody>
      </p:sp>
      <p:sp>
        <p:nvSpPr>
          <p:cNvPr id="79" name="78 CuadroTexto"/>
          <p:cNvSpPr txBox="1"/>
          <p:nvPr/>
        </p:nvSpPr>
        <p:spPr>
          <a:xfrm>
            <a:off x="4947202" y="5177739"/>
            <a:ext cx="3779912" cy="1415772"/>
          </a:xfrm>
          <a:prstGeom prst="rect">
            <a:avLst/>
          </a:prstGeom>
          <a:noFill/>
        </p:spPr>
        <p:txBody>
          <a:bodyPr wrap="square" rtlCol="0">
            <a:spAutoFit/>
          </a:bodyPr>
          <a:lstStyle/>
          <a:p>
            <a:pPr lvl="0"/>
            <a:r>
              <a:rPr lang="es-AR" sz="1500" dirty="0"/>
              <a:t>4. La controladora de disco envía cada byte a la controladora de </a:t>
            </a:r>
            <a:r>
              <a:rPr lang="es-AR" sz="1500" dirty="0" smtClean="0"/>
              <a:t>DMA (a la memoria). </a:t>
            </a:r>
            <a:endParaRPr lang="es-AR" sz="1500" dirty="0"/>
          </a:p>
          <a:p>
            <a:pPr lvl="0"/>
            <a:r>
              <a:rPr lang="es-AR" sz="1400" dirty="0">
                <a:solidFill>
                  <a:schemeClr val="accent1">
                    <a:lumMod val="75000"/>
                  </a:schemeClr>
                </a:solidFill>
              </a:rPr>
              <a:t>(Cuando la controladora de Disco Recibe el </a:t>
            </a:r>
            <a:r>
              <a:rPr lang="es-AR" sz="1400" dirty="0" smtClean="0">
                <a:solidFill>
                  <a:schemeClr val="accent1">
                    <a:lumMod val="75000"/>
                  </a:schemeClr>
                </a:solidFill>
              </a:rPr>
              <a:t>ACK </a:t>
            </a:r>
            <a:r>
              <a:rPr lang="es-AR" sz="1400" dirty="0">
                <a:solidFill>
                  <a:schemeClr val="accent1">
                    <a:lumMod val="75000"/>
                  </a:schemeClr>
                </a:solidFill>
              </a:rPr>
              <a:t>desde la Controladora de DMA, transfiere la palabra de datos a la Memoria y borra el DMA </a:t>
            </a:r>
            <a:r>
              <a:rPr lang="es-AR" sz="1400" dirty="0" err="1">
                <a:solidFill>
                  <a:schemeClr val="accent1">
                    <a:lumMod val="75000"/>
                  </a:schemeClr>
                </a:solidFill>
              </a:rPr>
              <a:t>Request</a:t>
            </a:r>
            <a:r>
              <a:rPr lang="es-AR" sz="1400" dirty="0">
                <a:solidFill>
                  <a:schemeClr val="accent1">
                    <a:lumMod val="75000"/>
                  </a:schemeClr>
                </a:solidFill>
              </a:rPr>
              <a:t>)</a:t>
            </a:r>
            <a:endParaRPr lang="es-AR" sz="1500" dirty="0">
              <a:solidFill>
                <a:schemeClr val="accent1">
                  <a:lumMod val="75000"/>
                </a:schemeClr>
              </a:solidFill>
            </a:endParaRPr>
          </a:p>
        </p:txBody>
      </p:sp>
      <p:sp>
        <p:nvSpPr>
          <p:cNvPr id="80" name="79 CuadroTexto"/>
          <p:cNvSpPr txBox="1"/>
          <p:nvPr/>
        </p:nvSpPr>
        <p:spPr>
          <a:xfrm>
            <a:off x="251520" y="3221798"/>
            <a:ext cx="2555776" cy="1246495"/>
          </a:xfrm>
          <a:prstGeom prst="rect">
            <a:avLst/>
          </a:prstGeom>
          <a:noFill/>
        </p:spPr>
        <p:txBody>
          <a:bodyPr wrap="square" rtlCol="0">
            <a:spAutoFit/>
          </a:bodyPr>
          <a:lstStyle/>
          <a:p>
            <a:r>
              <a:rPr lang="es-AR" sz="1500" dirty="0"/>
              <a:t>5. La controladora de DMA transfiere los Bytes al </a:t>
            </a:r>
            <a:r>
              <a:rPr lang="es-AR" sz="1500" dirty="0" err="1"/>
              <a:t>Bufer</a:t>
            </a:r>
            <a:r>
              <a:rPr lang="es-AR" sz="1500" dirty="0"/>
              <a:t> X, incrementando la dirección de memoria y </a:t>
            </a:r>
            <a:r>
              <a:rPr lang="es-AR" sz="1500" dirty="0" err="1"/>
              <a:t>decrementando</a:t>
            </a:r>
            <a:r>
              <a:rPr lang="es-AR" sz="1500" dirty="0"/>
              <a:t>  C hasta que C =0.</a:t>
            </a:r>
          </a:p>
        </p:txBody>
      </p:sp>
      <p:sp>
        <p:nvSpPr>
          <p:cNvPr id="81" name="80 CuadroTexto"/>
          <p:cNvSpPr txBox="1"/>
          <p:nvPr/>
        </p:nvSpPr>
        <p:spPr>
          <a:xfrm>
            <a:off x="251520" y="4725144"/>
            <a:ext cx="2232248" cy="1015663"/>
          </a:xfrm>
          <a:prstGeom prst="rect">
            <a:avLst/>
          </a:prstGeom>
          <a:noFill/>
        </p:spPr>
        <p:txBody>
          <a:bodyPr wrap="square" rtlCol="0">
            <a:spAutoFit/>
          </a:bodyPr>
          <a:lstStyle/>
          <a:p>
            <a:r>
              <a:rPr lang="es-AR" sz="1500" dirty="0"/>
              <a:t>6. Cuando C</a:t>
            </a:r>
            <a:r>
              <a:rPr lang="es-AR" sz="1500" dirty="0" smtClean="0"/>
              <a:t>=, La </a:t>
            </a:r>
            <a:r>
              <a:rPr lang="es-AR" sz="1500" dirty="0"/>
              <a:t>DMA interrumpe la CPU para señalizar la terminación de la transferencia.</a:t>
            </a:r>
          </a:p>
        </p:txBody>
      </p:sp>
      <p:sp>
        <p:nvSpPr>
          <p:cNvPr id="84" name="83 Rectángulo"/>
          <p:cNvSpPr/>
          <p:nvPr/>
        </p:nvSpPr>
        <p:spPr>
          <a:xfrm>
            <a:off x="8951700" y="3411425"/>
            <a:ext cx="1624158" cy="89124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AR" dirty="0"/>
              <a:t>*** PUM y la MEMORIA???</a:t>
            </a:r>
          </a:p>
        </p:txBody>
      </p:sp>
      <p:sp>
        <p:nvSpPr>
          <p:cNvPr id="86" name="85 CuadroTexto"/>
          <p:cNvSpPr txBox="1"/>
          <p:nvPr/>
        </p:nvSpPr>
        <p:spPr>
          <a:xfrm>
            <a:off x="6371184" y="1196752"/>
            <a:ext cx="2772816" cy="1323439"/>
          </a:xfrm>
          <a:prstGeom prst="rect">
            <a:avLst/>
          </a:prstGeom>
          <a:noFill/>
        </p:spPr>
        <p:txBody>
          <a:bodyPr wrap="square" rtlCol="0">
            <a:spAutoFit/>
          </a:bodyPr>
          <a:lstStyle/>
          <a:p>
            <a:pPr marL="342900" lvl="0" indent="-342900">
              <a:spcBef>
                <a:spcPct val="20000"/>
              </a:spcBef>
              <a:defRPr/>
            </a:pPr>
            <a:r>
              <a:rPr lang="es-AR" sz="1600" dirty="0"/>
              <a:t>1</a:t>
            </a:r>
            <a:r>
              <a:rPr lang="es-AR" sz="1600" dirty="0" smtClean="0"/>
              <a:t> </a:t>
            </a:r>
            <a:r>
              <a:rPr lang="es-AR" sz="1600" dirty="0"/>
              <a:t>- La CPU escribe la dirección del bloque de comandos en la controladora de DMA y luego sigue realizando tareas.</a:t>
            </a:r>
          </a:p>
        </p:txBody>
      </p:sp>
      <p:sp>
        <p:nvSpPr>
          <p:cNvPr id="87" name="86 CuadroTexto"/>
          <p:cNvSpPr txBox="1"/>
          <p:nvPr/>
        </p:nvSpPr>
        <p:spPr>
          <a:xfrm>
            <a:off x="7020272" y="2924944"/>
            <a:ext cx="1064715" cy="369332"/>
          </a:xfrm>
          <a:prstGeom prst="rect">
            <a:avLst/>
          </a:prstGeom>
          <a:noFill/>
        </p:spPr>
        <p:txBody>
          <a:bodyPr wrap="none" rtlCol="0">
            <a:spAutoFit/>
          </a:bodyPr>
          <a:lstStyle/>
          <a:p>
            <a:r>
              <a:rPr lang="es-AR" b="1" dirty="0">
                <a:solidFill>
                  <a:schemeClr val="bg1"/>
                </a:solidFill>
              </a:rPr>
              <a:t>Memoria</a:t>
            </a:r>
          </a:p>
        </p:txBody>
      </p:sp>
      <p:sp>
        <p:nvSpPr>
          <p:cNvPr id="36" name="83 Rectángulo">
            <a:extLst>
              <a:ext uri="{FF2B5EF4-FFF2-40B4-BE49-F238E27FC236}">
                <a16:creationId xmlns:a16="http://schemas.microsoft.com/office/drawing/2014/main" xmlns="" id="{B34C6EC3-29F6-4912-9BDF-6A003B87BEB3}"/>
              </a:ext>
            </a:extLst>
          </p:cNvPr>
          <p:cNvSpPr/>
          <p:nvPr/>
        </p:nvSpPr>
        <p:spPr>
          <a:xfrm>
            <a:off x="6724679" y="3238347"/>
            <a:ext cx="936104" cy="50405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AR" dirty="0"/>
              <a:t>Buffer X</a:t>
            </a:r>
          </a:p>
        </p:txBody>
      </p:sp>
      <p:sp>
        <p:nvSpPr>
          <p:cNvPr id="3" name="Rectángulo 2">
            <a:extLst>
              <a:ext uri="{FF2B5EF4-FFF2-40B4-BE49-F238E27FC236}">
                <a16:creationId xmlns:a16="http://schemas.microsoft.com/office/drawing/2014/main" xmlns="" id="{426AD1E8-72D7-44DB-BE86-F99A74116FC8}"/>
              </a:ext>
            </a:extLst>
          </p:cNvPr>
          <p:cNvSpPr/>
          <p:nvPr/>
        </p:nvSpPr>
        <p:spPr>
          <a:xfrm>
            <a:off x="5473280" y="3429000"/>
            <a:ext cx="1039067" cy="276999"/>
          </a:xfrm>
          <a:prstGeom prst="rect">
            <a:avLst/>
          </a:prstGeom>
        </p:spPr>
        <p:txBody>
          <a:bodyPr wrap="none">
            <a:spAutoFit/>
          </a:bodyPr>
          <a:lstStyle/>
          <a:p>
            <a:pPr algn="ctr"/>
            <a:r>
              <a:rPr lang="es-AR" sz="1200" b="1" dirty="0"/>
              <a:t>Bus Memoria</a:t>
            </a:r>
          </a:p>
        </p:txBody>
      </p:sp>
      <p:cxnSp>
        <p:nvCxnSpPr>
          <p:cNvPr id="37" name="42 Conector recto">
            <a:extLst>
              <a:ext uri="{FF2B5EF4-FFF2-40B4-BE49-F238E27FC236}">
                <a16:creationId xmlns:a16="http://schemas.microsoft.com/office/drawing/2014/main" xmlns="" id="{B64C6FF5-538D-4236-A605-07CFA435EF80}"/>
              </a:ext>
            </a:extLst>
          </p:cNvPr>
          <p:cNvCxnSpPr>
            <a:cxnSpLocks/>
            <a:stCxn id="7" idx="3"/>
          </p:cNvCxnSpPr>
          <p:nvPr/>
        </p:nvCxnSpPr>
        <p:spPr>
          <a:xfrm flipH="1">
            <a:off x="4637276" y="3396997"/>
            <a:ext cx="726812" cy="24967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 name="Conector recto de flecha 5"/>
          <p:cNvCxnSpPr/>
          <p:nvPr/>
        </p:nvCxnSpPr>
        <p:spPr>
          <a:xfrm flipV="1">
            <a:off x="2916488" y="3391109"/>
            <a:ext cx="993706" cy="1003416"/>
          </a:xfrm>
          <a:prstGeom prst="straightConnector1">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CuadroTexto 13"/>
          <p:cNvSpPr txBox="1"/>
          <p:nvPr/>
        </p:nvSpPr>
        <p:spPr>
          <a:xfrm>
            <a:off x="2953829" y="3294276"/>
            <a:ext cx="701348" cy="369332"/>
          </a:xfrm>
          <a:prstGeom prst="rect">
            <a:avLst/>
          </a:prstGeom>
          <a:noFill/>
        </p:spPr>
        <p:txBody>
          <a:bodyPr wrap="square" rtlCol="0">
            <a:spAutoFit/>
          </a:bodyPr>
          <a:lstStyle/>
          <a:p>
            <a:r>
              <a:rPr lang="es-AR" dirty="0" smtClean="0">
                <a:solidFill>
                  <a:srgbClr val="00B050"/>
                </a:solidFill>
              </a:rPr>
              <a:t>RQST</a:t>
            </a:r>
            <a:endParaRPr lang="es-AR" dirty="0">
              <a:solidFill>
                <a:srgbClr val="00B050"/>
              </a:solidFill>
            </a:endParaRPr>
          </a:p>
        </p:txBody>
      </p:sp>
      <p:cxnSp>
        <p:nvCxnSpPr>
          <p:cNvPr id="44" name="Conector recto de flecha 43"/>
          <p:cNvCxnSpPr/>
          <p:nvPr/>
        </p:nvCxnSpPr>
        <p:spPr>
          <a:xfrm flipH="1">
            <a:off x="3230641" y="3674191"/>
            <a:ext cx="744000" cy="720334"/>
          </a:xfrm>
          <a:prstGeom prst="straightConnector1">
            <a:avLst/>
          </a:prstGeom>
          <a:ln w="31750">
            <a:solidFill>
              <a:srgbClr val="F51FF0"/>
            </a:solidFill>
            <a:tailEnd type="triangle"/>
          </a:ln>
        </p:spPr>
        <p:style>
          <a:lnRef idx="1">
            <a:schemeClr val="accent1"/>
          </a:lnRef>
          <a:fillRef idx="0">
            <a:schemeClr val="accent1"/>
          </a:fillRef>
          <a:effectRef idx="0">
            <a:schemeClr val="accent1"/>
          </a:effectRef>
          <a:fontRef idx="minor">
            <a:schemeClr val="tx1"/>
          </a:fontRef>
        </p:style>
      </p:cxnSp>
      <p:sp>
        <p:nvSpPr>
          <p:cNvPr id="48" name="CuadroTexto 47"/>
          <p:cNvSpPr txBox="1"/>
          <p:nvPr/>
        </p:nvSpPr>
        <p:spPr>
          <a:xfrm>
            <a:off x="3724456" y="3749858"/>
            <a:ext cx="701348" cy="369332"/>
          </a:xfrm>
          <a:prstGeom prst="rect">
            <a:avLst/>
          </a:prstGeom>
          <a:noFill/>
        </p:spPr>
        <p:txBody>
          <a:bodyPr wrap="square" rtlCol="0">
            <a:spAutoFit/>
          </a:bodyPr>
          <a:lstStyle/>
          <a:p>
            <a:r>
              <a:rPr lang="es-AR" dirty="0" smtClean="0">
                <a:solidFill>
                  <a:srgbClr val="F51FF0"/>
                </a:solidFill>
              </a:rPr>
              <a:t>ACK</a:t>
            </a:r>
            <a:endParaRPr lang="es-AR" dirty="0">
              <a:solidFill>
                <a:srgbClr val="F51FF0"/>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69776"/>
            <a:ext cx="8229600" cy="1143000"/>
          </a:xfrm>
        </p:spPr>
        <p:txBody>
          <a:bodyPr/>
          <a:lstStyle/>
          <a:p>
            <a:r>
              <a:rPr lang="es-AR" b="1" dirty="0"/>
              <a:t>Interfaz de E/S </a:t>
            </a:r>
          </a:p>
        </p:txBody>
      </p:sp>
      <p:sp>
        <p:nvSpPr>
          <p:cNvPr id="3" name="2 Marcador de contenido"/>
          <p:cNvSpPr>
            <a:spLocks noGrp="1"/>
          </p:cNvSpPr>
          <p:nvPr>
            <p:ph idx="1"/>
          </p:nvPr>
        </p:nvSpPr>
        <p:spPr>
          <a:xfrm>
            <a:off x="179512" y="1340768"/>
            <a:ext cx="8964488" cy="4896544"/>
          </a:xfrm>
        </p:spPr>
        <p:txBody>
          <a:bodyPr>
            <a:normAutofit fontScale="70000" lnSpcReduction="20000"/>
          </a:bodyPr>
          <a:lstStyle/>
          <a:p>
            <a:pPr marL="457200" indent="-381000">
              <a:lnSpc>
                <a:spcPct val="115000"/>
              </a:lnSpc>
              <a:spcBef>
                <a:spcPts val="0"/>
              </a:spcBef>
              <a:buSzPts val="2400"/>
            </a:pPr>
            <a:r>
              <a:rPr lang="es-AR" dirty="0"/>
              <a:t>Permiten tratar de forma </a:t>
            </a:r>
            <a:r>
              <a:rPr lang="es-AR" b="1" dirty="0"/>
              <a:t>estándar y uniforme </a:t>
            </a:r>
            <a:r>
              <a:rPr lang="es-AR" dirty="0"/>
              <a:t>a los dispositivos de E/S. unificando controladores.</a:t>
            </a:r>
          </a:p>
          <a:p>
            <a:pPr marL="457200" lvl="0" indent="-381000">
              <a:lnSpc>
                <a:spcPct val="115000"/>
              </a:lnSpc>
              <a:spcBef>
                <a:spcPts val="0"/>
              </a:spcBef>
              <a:buSzPts val="2400"/>
              <a:buNone/>
            </a:pPr>
            <a:endParaRPr lang="es-AR" dirty="0"/>
          </a:p>
          <a:p>
            <a:pPr marL="457200" indent="-381000">
              <a:lnSpc>
                <a:spcPct val="115000"/>
              </a:lnSpc>
              <a:spcBef>
                <a:spcPts val="0"/>
              </a:spcBef>
              <a:buSzPts val="2400"/>
            </a:pPr>
            <a:r>
              <a:rPr lang="es-AR" dirty="0"/>
              <a:t>La técnica utilizada aquí se basa en los conceptos de abstracción, </a:t>
            </a:r>
            <a:r>
              <a:rPr lang="es-AR" b="1" dirty="0"/>
              <a:t>encapsulación y descomposición del software en niveles</a:t>
            </a:r>
            <a:r>
              <a:rPr lang="es-AR" dirty="0"/>
              <a:t>.</a:t>
            </a:r>
          </a:p>
          <a:p>
            <a:pPr marL="457200" indent="-381000">
              <a:lnSpc>
                <a:spcPct val="115000"/>
              </a:lnSpc>
              <a:spcBef>
                <a:spcPts val="0"/>
              </a:spcBef>
              <a:buSzPts val="2400"/>
              <a:buNone/>
            </a:pPr>
            <a:endParaRPr lang="es-AR" dirty="0"/>
          </a:p>
          <a:p>
            <a:pPr marL="457200" lvl="0" indent="-381000">
              <a:lnSpc>
                <a:spcPct val="115000"/>
              </a:lnSpc>
              <a:spcBef>
                <a:spcPts val="0"/>
              </a:spcBef>
              <a:buSzPts val="2400"/>
            </a:pPr>
            <a:r>
              <a:rPr lang="es-AR" dirty="0"/>
              <a:t>Este mecanismo libera al Sistema Operativo de la necesidad de conocer cada modelo, de cada marca, de cada tipo de dispositivo.</a:t>
            </a:r>
          </a:p>
          <a:p>
            <a:pPr marL="457200" lvl="0" indent="-381000">
              <a:lnSpc>
                <a:spcPct val="115000"/>
              </a:lnSpc>
              <a:spcBef>
                <a:spcPts val="0"/>
              </a:spcBef>
              <a:buSzPts val="2400"/>
              <a:buNone/>
            </a:pPr>
            <a:endParaRPr lang="es-AR" dirty="0"/>
          </a:p>
          <a:p>
            <a:pPr marL="457200" lvl="0" indent="-381000">
              <a:lnSpc>
                <a:spcPct val="115000"/>
              </a:lnSpc>
              <a:spcBef>
                <a:spcPts val="0"/>
              </a:spcBef>
              <a:buSzPts val="2400"/>
            </a:pPr>
            <a:r>
              <a:rPr lang="es-AR" dirty="0"/>
              <a:t>Las diferencias (particularidades de operación, comunicación y gestión de cada dispositivo) se encapsulan en módulos del </a:t>
            </a:r>
            <a:r>
              <a:rPr lang="es-AR" dirty="0" err="1"/>
              <a:t>kernel</a:t>
            </a:r>
            <a:r>
              <a:rPr lang="es-AR" dirty="0"/>
              <a:t> denominados </a:t>
            </a:r>
            <a:r>
              <a:rPr lang="es-AR" b="1" u="sng" dirty="0">
                <a:solidFill>
                  <a:schemeClr val="accent1">
                    <a:lumMod val="75000"/>
                  </a:schemeClr>
                </a:solidFill>
              </a:rPr>
              <a:t>drivers del dispositivo</a:t>
            </a:r>
            <a:r>
              <a:rPr lang="es-AR" b="1" dirty="0">
                <a:solidFill>
                  <a:schemeClr val="accent1">
                    <a:lumMod val="75000"/>
                  </a:schemeClr>
                </a:solidFill>
              </a:rPr>
              <a:t> </a:t>
            </a:r>
            <a:r>
              <a:rPr lang="es-AR" dirty="0"/>
              <a:t>que están personalizados internamente para cada dispositivo pero exportan una de las interfaces estándar.</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b="1" dirty="0"/>
              <a:t>Interfaz de E/S </a:t>
            </a:r>
            <a:endParaRPr lang="es-AR" dirty="0"/>
          </a:p>
        </p:txBody>
      </p:sp>
      <p:pic>
        <p:nvPicPr>
          <p:cNvPr id="4" name="Google Shape;135;p21"/>
          <p:cNvPicPr preferRelativeResize="0"/>
          <p:nvPr/>
        </p:nvPicPr>
        <p:blipFill>
          <a:blip r:embed="rId3" cstate="print">
            <a:alphaModFix/>
          </a:blip>
          <a:stretch>
            <a:fillRect/>
          </a:stretch>
        </p:blipFill>
        <p:spPr>
          <a:xfrm>
            <a:off x="395536" y="1916832"/>
            <a:ext cx="8280920" cy="4320480"/>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07504" y="0"/>
            <a:ext cx="8229600" cy="1143000"/>
          </a:xfrm>
        </p:spPr>
        <p:txBody>
          <a:bodyPr/>
          <a:lstStyle/>
          <a:p>
            <a:r>
              <a:rPr lang="es-AR" b="1" dirty="0"/>
              <a:t>Interfaz de E/S </a:t>
            </a:r>
            <a:endParaRPr lang="es-AR" dirty="0"/>
          </a:p>
        </p:txBody>
      </p:sp>
      <p:sp>
        <p:nvSpPr>
          <p:cNvPr id="3" name="2 Marcador de contenido"/>
          <p:cNvSpPr>
            <a:spLocks noGrp="1"/>
          </p:cNvSpPr>
          <p:nvPr>
            <p:ph idx="1"/>
          </p:nvPr>
        </p:nvSpPr>
        <p:spPr>
          <a:xfrm>
            <a:off x="457200" y="836712"/>
            <a:ext cx="8229600" cy="5733256"/>
          </a:xfrm>
        </p:spPr>
        <p:txBody>
          <a:bodyPr>
            <a:noAutofit/>
          </a:bodyPr>
          <a:lstStyle/>
          <a:p>
            <a:pPr>
              <a:buNone/>
            </a:pPr>
            <a:r>
              <a:rPr lang="es-AR" sz="1500" dirty="0"/>
              <a:t> Los dispositivos pueden variar desde muchos puntos de vista:</a:t>
            </a:r>
          </a:p>
          <a:p>
            <a:pPr>
              <a:buNone/>
            </a:pPr>
            <a:endParaRPr lang="es-AR" sz="1500" dirty="0"/>
          </a:p>
          <a:p>
            <a:pPr lvl="0"/>
            <a:r>
              <a:rPr lang="es-AR" sz="1500" b="1" dirty="0"/>
              <a:t>Flujo de caracteres o bloque: </a:t>
            </a:r>
            <a:r>
              <a:rPr lang="es-AR" sz="1500" dirty="0"/>
              <a:t>Un dispositivo de flujo de caracteres transfiere los bytes uno a uno, mientras que un dispositivo de bloque transfiere un bloque de bytes como una sola unidad.</a:t>
            </a:r>
          </a:p>
          <a:p>
            <a:pPr lvl="0">
              <a:buNone/>
            </a:pPr>
            <a:endParaRPr lang="es-AR" sz="1500" dirty="0"/>
          </a:p>
          <a:p>
            <a:pPr lvl="0"/>
            <a:r>
              <a:rPr lang="es-AR" sz="1500" b="1" dirty="0"/>
              <a:t>Acceso secuencial o aleatorio: </a:t>
            </a:r>
            <a:r>
              <a:rPr lang="es-AR" sz="1500" dirty="0"/>
              <a:t>Un dispositivo secuencial transfiere los datos en un orden fijo determinado por el dispositivo, mientras que el usuario de un dispositivo de acceso aleatorio puede instruir al dispositivo para que se posicione en cualquiera de las ubicaciones disponibles de almacenamiento de datos.</a:t>
            </a:r>
          </a:p>
          <a:p>
            <a:pPr lvl="0">
              <a:buNone/>
            </a:pPr>
            <a:endParaRPr lang="es-AR" sz="1500" dirty="0"/>
          </a:p>
          <a:p>
            <a:pPr lvl="0"/>
            <a:r>
              <a:rPr lang="es-AR" sz="1500" b="1" dirty="0"/>
              <a:t>Síncrono o asíncrono: </a:t>
            </a:r>
            <a:r>
              <a:rPr lang="es-AR" sz="1500" dirty="0"/>
              <a:t>Un dispositivo síncrono realiza transferencias de datos con tiempos de respuesta predecibles. Un dispositivo asíncrono exhibe unos tiempos de respuesta irregulares o no predecibles.</a:t>
            </a:r>
          </a:p>
          <a:p>
            <a:pPr lvl="0">
              <a:buNone/>
            </a:pPr>
            <a:endParaRPr lang="es-AR" sz="1500" dirty="0"/>
          </a:p>
          <a:p>
            <a:pPr lvl="0"/>
            <a:r>
              <a:rPr lang="es-AR" sz="1500" b="1" dirty="0"/>
              <a:t>Compartible o dedicado: </a:t>
            </a:r>
            <a:r>
              <a:rPr lang="es-AR" sz="1500" dirty="0"/>
              <a:t>Un dispositivo compartible puede ser usado de forma concurrente por varios procesos o hebras; un dispositivo dedicado no puede ser compartido de esta forma.</a:t>
            </a:r>
          </a:p>
          <a:p>
            <a:pPr lvl="0">
              <a:buNone/>
            </a:pPr>
            <a:endParaRPr lang="es-AR" sz="1500" dirty="0"/>
          </a:p>
          <a:p>
            <a:pPr lvl="0"/>
            <a:r>
              <a:rPr lang="es-AR" sz="1500" b="1" dirty="0"/>
              <a:t>Velocidad de operación: </a:t>
            </a:r>
            <a:r>
              <a:rPr lang="es-AR" sz="1500" dirty="0"/>
              <a:t>Las velocidades de los dispositivos van desde unos pocos bytes por segundo a unos cuantos gigabytes por segundo.</a:t>
            </a:r>
          </a:p>
          <a:p>
            <a:pPr lvl="0">
              <a:buNone/>
            </a:pPr>
            <a:endParaRPr lang="es-AR" sz="1500" dirty="0"/>
          </a:p>
          <a:p>
            <a:pPr lvl="0"/>
            <a:r>
              <a:rPr lang="es-AR" sz="1500" b="1" dirty="0"/>
              <a:t>Lectura-escritura, sólo lectura o sólo escritura: </a:t>
            </a:r>
            <a:r>
              <a:rPr lang="es-AR" sz="1500" dirty="0"/>
              <a:t>Algunos dispositivos realizan tanto entrada como salida, pero otros sólo soportan una única dirección de transferencia de los datos.</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23528" y="274638"/>
            <a:ext cx="8435280" cy="1143000"/>
          </a:xfrm>
        </p:spPr>
        <p:txBody>
          <a:bodyPr>
            <a:normAutofit fontScale="90000"/>
          </a:bodyPr>
          <a:lstStyle/>
          <a:p>
            <a:r>
              <a:rPr lang="es-AR" b="1" dirty="0"/>
              <a:t>Dispositivos de Bloque y de Caracteres</a:t>
            </a:r>
          </a:p>
        </p:txBody>
      </p:sp>
      <p:sp>
        <p:nvSpPr>
          <p:cNvPr id="3" name="2 Marcador de contenido"/>
          <p:cNvSpPr>
            <a:spLocks noGrp="1"/>
          </p:cNvSpPr>
          <p:nvPr>
            <p:ph idx="1"/>
          </p:nvPr>
        </p:nvSpPr>
        <p:spPr/>
        <p:txBody>
          <a:bodyPr>
            <a:normAutofit fontScale="70000" lnSpcReduction="20000"/>
          </a:bodyPr>
          <a:lstStyle/>
          <a:p>
            <a:pPr>
              <a:buNone/>
            </a:pPr>
            <a:r>
              <a:rPr lang="es-AR" dirty="0"/>
              <a:t>	La interfaz de</a:t>
            </a:r>
            <a:r>
              <a:rPr lang="es-AR" b="1" dirty="0"/>
              <a:t> dispositivo de bloques</a:t>
            </a:r>
            <a:r>
              <a:rPr lang="es-AR" dirty="0"/>
              <a:t> captura todos los aspectos necesarios para acceder a unida­des de disco y a otros dispositivos orientados a bloques. El dispositivo debe comprender coman­dos tales como </a:t>
            </a:r>
            <a:r>
              <a:rPr lang="es-AR" sz="3100" b="1" dirty="0" err="1">
                <a:solidFill>
                  <a:srgbClr val="0070C0"/>
                </a:solidFill>
              </a:rPr>
              <a:t>read</a:t>
            </a:r>
            <a:r>
              <a:rPr lang="es-AR" sz="3100" b="1" dirty="0">
                <a:solidFill>
                  <a:srgbClr val="0070C0"/>
                </a:solidFill>
              </a:rPr>
              <a:t> () </a:t>
            </a:r>
            <a:r>
              <a:rPr lang="es-AR" dirty="0"/>
              <a:t>o </a:t>
            </a:r>
            <a:r>
              <a:rPr lang="es-AR" b="1" dirty="0" err="1">
                <a:solidFill>
                  <a:srgbClr val="0070C0"/>
                </a:solidFill>
              </a:rPr>
              <a:t>write</a:t>
            </a:r>
            <a:r>
              <a:rPr lang="es-AR" b="1" dirty="0">
                <a:solidFill>
                  <a:srgbClr val="0070C0"/>
                </a:solidFill>
              </a:rPr>
              <a:t>(),</a:t>
            </a:r>
            <a:r>
              <a:rPr lang="es-AR" dirty="0"/>
              <a:t>si se trata de un dispositivo de acceso aleatorio, también se espera que disponga de un comando </a:t>
            </a:r>
            <a:r>
              <a:rPr lang="es-AR" sz="3100" b="1" dirty="0" err="1">
                <a:solidFill>
                  <a:srgbClr val="0070C0"/>
                </a:solidFill>
              </a:rPr>
              <a:t>seek</a:t>
            </a:r>
            <a:r>
              <a:rPr lang="es-AR" sz="3100" b="1" dirty="0">
                <a:solidFill>
                  <a:srgbClr val="0070C0"/>
                </a:solidFill>
              </a:rPr>
              <a:t>() </a:t>
            </a:r>
            <a:r>
              <a:rPr lang="es-AR" dirty="0"/>
              <a:t>para especificar qué bloque hay que transferir a continuación. Las aplicaciones acceden normalmente a este tipo de dispositivos mediante una </a:t>
            </a:r>
            <a:r>
              <a:rPr lang="es-AR" b="1" dirty="0"/>
              <a:t>interfaz de sistema de archivos</a:t>
            </a:r>
            <a:r>
              <a:rPr lang="es-AR" dirty="0"/>
              <a:t>.</a:t>
            </a:r>
          </a:p>
          <a:p>
            <a:pPr>
              <a:buNone/>
            </a:pPr>
            <a:endParaRPr lang="es-AR" dirty="0"/>
          </a:p>
          <a:p>
            <a:pPr>
              <a:buNone/>
            </a:pPr>
            <a:r>
              <a:rPr lang="es-AR" dirty="0"/>
              <a:t>	La interfaz de </a:t>
            </a:r>
            <a:r>
              <a:rPr lang="es-AR" b="1" dirty="0"/>
              <a:t>flujo de caracteres </a:t>
            </a:r>
            <a:r>
              <a:rPr lang="es-AR" dirty="0"/>
              <a:t>permite a las aplicaciones leer o escribir un carácter, mediante las llamadas </a:t>
            </a:r>
            <a:r>
              <a:rPr lang="es-AR" b="1" dirty="0" err="1">
                <a:solidFill>
                  <a:schemeClr val="accent1">
                    <a:lumMod val="75000"/>
                  </a:schemeClr>
                </a:solidFill>
              </a:rPr>
              <a:t>get</a:t>
            </a:r>
            <a:r>
              <a:rPr lang="es-AR" b="1" dirty="0">
                <a:solidFill>
                  <a:schemeClr val="accent1">
                    <a:lumMod val="75000"/>
                  </a:schemeClr>
                </a:solidFill>
              </a:rPr>
              <a:t>() </a:t>
            </a:r>
            <a:r>
              <a:rPr lang="es-AR" dirty="0"/>
              <a:t>y </a:t>
            </a:r>
            <a:r>
              <a:rPr lang="es-AR" sz="3100" b="1" dirty="0" err="1">
                <a:solidFill>
                  <a:schemeClr val="accent1">
                    <a:lumMod val="75000"/>
                  </a:schemeClr>
                </a:solidFill>
              </a:rPr>
              <a:t>put</a:t>
            </a:r>
            <a:r>
              <a:rPr lang="es-AR" sz="3100" b="1" dirty="0">
                <a:solidFill>
                  <a:schemeClr val="accent1">
                    <a:lumMod val="75000"/>
                  </a:schemeClr>
                </a:solidFill>
              </a:rPr>
              <a:t>(). </a:t>
            </a:r>
            <a:r>
              <a:rPr lang="es-AR" dirty="0"/>
              <a:t>Este estilo de acceso resulta cómodo para dispositivos de entrada tales como los teclados, mouse y los módems que producen datos de entrada en instantes que </a:t>
            </a:r>
            <a:r>
              <a:rPr lang="es-AR" b="1" dirty="0"/>
              <a:t>no pueden necesariamente ser predichos </a:t>
            </a:r>
            <a:r>
              <a:rPr lang="es-AR" dirty="0"/>
              <a:t>por la aplicación.</a:t>
            </a:r>
          </a:p>
          <a:p>
            <a:pPr>
              <a:buNone/>
            </a:pPr>
            <a:endParaRPr lang="es-AR" dirty="0"/>
          </a:p>
          <a:p>
            <a:endParaRPr lang="es-AR"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Dispositivo de Bloques</a:t>
            </a:r>
          </a:p>
        </p:txBody>
      </p:sp>
      <p:pic>
        <p:nvPicPr>
          <p:cNvPr id="4" name="Imagen 3"/>
          <p:cNvPicPr>
            <a:picLocks noChangeAspect="1"/>
          </p:cNvPicPr>
          <p:nvPr/>
        </p:nvPicPr>
        <p:blipFill>
          <a:blip r:embed="rId2"/>
          <a:stretch>
            <a:fillRect/>
          </a:stretch>
        </p:blipFill>
        <p:spPr>
          <a:xfrm>
            <a:off x="1423987" y="1438275"/>
            <a:ext cx="6296025" cy="3981450"/>
          </a:xfrm>
          <a:prstGeom prst="rect">
            <a:avLst/>
          </a:prstGeom>
        </p:spPr>
      </p:pic>
      <p:sp>
        <p:nvSpPr>
          <p:cNvPr id="5" name="CuadroTexto 4"/>
          <p:cNvSpPr txBox="1"/>
          <p:nvPr/>
        </p:nvSpPr>
        <p:spPr>
          <a:xfrm>
            <a:off x="3203847" y="5661248"/>
            <a:ext cx="2736304" cy="369332"/>
          </a:xfrm>
          <a:prstGeom prst="rect">
            <a:avLst/>
          </a:prstGeom>
          <a:noFill/>
        </p:spPr>
        <p:txBody>
          <a:bodyPr wrap="square" rtlCol="0">
            <a:spAutoFit/>
          </a:bodyPr>
          <a:lstStyle/>
          <a:p>
            <a:r>
              <a:rPr lang="es-AR" dirty="0"/>
              <a:t>Dispositivo de Bloques “b”</a:t>
            </a:r>
          </a:p>
        </p:txBody>
      </p:sp>
    </p:spTree>
    <p:extLst>
      <p:ext uri="{BB962C8B-B14F-4D97-AF65-F5344CB8AC3E}">
        <p14:creationId xmlns:p14="http://schemas.microsoft.com/office/powerpoint/2010/main" val="24139975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AR" b="1" dirty="0"/>
              <a:t>Introducción</a:t>
            </a:r>
          </a:p>
        </p:txBody>
      </p:sp>
      <p:sp>
        <p:nvSpPr>
          <p:cNvPr id="3" name="2 Marcador de contenido"/>
          <p:cNvSpPr>
            <a:spLocks noGrp="1"/>
          </p:cNvSpPr>
          <p:nvPr>
            <p:ph idx="1"/>
          </p:nvPr>
        </p:nvSpPr>
        <p:spPr/>
        <p:txBody>
          <a:bodyPr>
            <a:normAutofit fontScale="85000" lnSpcReduction="10000"/>
          </a:bodyPr>
          <a:lstStyle/>
          <a:p>
            <a:r>
              <a:rPr lang="es-AR" dirty="0"/>
              <a:t>Debido a que existe una variedad amplia de dispositivos de E/S, se necesitan diversos métodos para controlar esos dispositivos. </a:t>
            </a:r>
          </a:p>
          <a:p>
            <a:r>
              <a:rPr lang="es-AR" dirty="0"/>
              <a:t>Dichos métodos forman el subsistema de E/S del </a:t>
            </a:r>
            <a:r>
              <a:rPr lang="es-AR" dirty="0" err="1"/>
              <a:t>kernel</a:t>
            </a:r>
            <a:r>
              <a:rPr lang="es-AR" dirty="0"/>
              <a:t>, que aísla al resto del </a:t>
            </a:r>
            <a:r>
              <a:rPr lang="es-AR" dirty="0" err="1"/>
              <a:t>kernel</a:t>
            </a:r>
            <a:r>
              <a:rPr lang="es-AR" dirty="0"/>
              <a:t> de la complejidad asociada con la gestión de los dispositivos de E/S.</a:t>
            </a:r>
          </a:p>
          <a:p>
            <a:r>
              <a:rPr lang="es-AR" dirty="0"/>
              <a:t>Los controladores de  dispositivo presentan al subsistema de E/S una interfaz uniforme de acceso a los dispositivos, de forma parecida a como las llamadas al sistema proporcionan una interfaz estándar entre la aplicación y el sistema operativo.</a:t>
            </a:r>
          </a:p>
          <a:p>
            <a:endParaRPr lang="es-AR"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Interfaz Flujo de Caracteres</a:t>
            </a:r>
          </a:p>
        </p:txBody>
      </p:sp>
      <p:pic>
        <p:nvPicPr>
          <p:cNvPr id="4" name="Imagen 3"/>
          <p:cNvPicPr>
            <a:picLocks noChangeAspect="1"/>
          </p:cNvPicPr>
          <p:nvPr/>
        </p:nvPicPr>
        <p:blipFill>
          <a:blip r:embed="rId2"/>
          <a:stretch>
            <a:fillRect/>
          </a:stretch>
        </p:blipFill>
        <p:spPr>
          <a:xfrm>
            <a:off x="1423987" y="1438275"/>
            <a:ext cx="6296025" cy="3981450"/>
          </a:xfrm>
          <a:prstGeom prst="rect">
            <a:avLst/>
          </a:prstGeom>
        </p:spPr>
      </p:pic>
      <p:sp>
        <p:nvSpPr>
          <p:cNvPr id="5" name="CuadroTexto 4"/>
          <p:cNvSpPr txBox="1"/>
          <p:nvPr/>
        </p:nvSpPr>
        <p:spPr>
          <a:xfrm>
            <a:off x="3203846" y="5661248"/>
            <a:ext cx="3312369" cy="369332"/>
          </a:xfrm>
          <a:prstGeom prst="rect">
            <a:avLst/>
          </a:prstGeom>
          <a:noFill/>
        </p:spPr>
        <p:txBody>
          <a:bodyPr wrap="square" rtlCol="0">
            <a:spAutoFit/>
          </a:bodyPr>
          <a:lstStyle/>
          <a:p>
            <a:r>
              <a:rPr lang="es-AR" dirty="0"/>
              <a:t>Dispositivo de Caracteres “c”</a:t>
            </a:r>
          </a:p>
        </p:txBody>
      </p:sp>
    </p:spTree>
    <p:extLst>
      <p:ext uri="{BB962C8B-B14F-4D97-AF65-F5344CB8AC3E}">
        <p14:creationId xmlns:p14="http://schemas.microsoft.com/office/powerpoint/2010/main" val="760463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044624" y="332656"/>
            <a:ext cx="8229600" cy="1143000"/>
          </a:xfrm>
        </p:spPr>
        <p:txBody>
          <a:bodyPr>
            <a:normAutofit/>
          </a:bodyPr>
          <a:lstStyle/>
          <a:p>
            <a:r>
              <a:rPr lang="es-AR" b="1" dirty="0"/>
              <a:t>Dispositivos de Red</a:t>
            </a:r>
          </a:p>
        </p:txBody>
      </p:sp>
      <p:sp>
        <p:nvSpPr>
          <p:cNvPr id="3" name="2 Marcador de contenido"/>
          <p:cNvSpPr>
            <a:spLocks noGrp="1"/>
          </p:cNvSpPr>
          <p:nvPr>
            <p:ph idx="1"/>
          </p:nvPr>
        </p:nvSpPr>
        <p:spPr/>
        <p:txBody>
          <a:bodyPr>
            <a:normAutofit fontScale="85000" lnSpcReduction="20000"/>
          </a:bodyPr>
          <a:lstStyle/>
          <a:p>
            <a:r>
              <a:rPr lang="es-AR" dirty="0"/>
              <a:t>Las llamadas al sistema de la </a:t>
            </a:r>
            <a:r>
              <a:rPr lang="es-AR" b="1" dirty="0"/>
              <a:t>interfaz</a:t>
            </a:r>
            <a:r>
              <a:rPr lang="es-AR" b="1" i="1" dirty="0"/>
              <a:t> sockets</a:t>
            </a:r>
            <a:r>
              <a:rPr lang="es-AR" dirty="0"/>
              <a:t>, permiten a la aplicación crear un</a:t>
            </a:r>
            <a:r>
              <a:rPr lang="es-AR" i="1" dirty="0"/>
              <a:t> </a:t>
            </a:r>
            <a:r>
              <a:rPr lang="es-AR" b="1" i="1" dirty="0"/>
              <a:t>socket()</a:t>
            </a:r>
            <a:r>
              <a:rPr lang="es-AR" dirty="0"/>
              <a:t>, conectar el</a:t>
            </a:r>
            <a:r>
              <a:rPr lang="es-AR" i="1" dirty="0"/>
              <a:t> socket</a:t>
            </a:r>
            <a:r>
              <a:rPr lang="es-AR" dirty="0"/>
              <a:t> local a una dirección remota (lo que conecta esta aplicación al</a:t>
            </a:r>
            <a:r>
              <a:rPr lang="es-AR" i="1" dirty="0"/>
              <a:t> socket</a:t>
            </a:r>
            <a:r>
              <a:rPr lang="es-AR" dirty="0"/>
              <a:t> creado por otra aplicación), quedar a la espera de que cualquier aplicación remota se conecte al</a:t>
            </a:r>
            <a:r>
              <a:rPr lang="es-AR" i="1" dirty="0"/>
              <a:t> socket</a:t>
            </a:r>
            <a:r>
              <a:rPr lang="es-AR" dirty="0"/>
              <a:t> local y enviar y recibir paquetes a través de la conexión. </a:t>
            </a:r>
          </a:p>
          <a:p>
            <a:r>
              <a:rPr lang="es-AR" dirty="0"/>
              <a:t>Además de la función </a:t>
            </a:r>
            <a:r>
              <a:rPr lang="es-AR" b="1" dirty="0" err="1"/>
              <a:t>select</a:t>
            </a:r>
            <a:r>
              <a:rPr lang="es-AR" b="1" dirty="0"/>
              <a:t> () </a:t>
            </a:r>
            <a:r>
              <a:rPr lang="es-AR" dirty="0"/>
              <a:t>para servidores que gestiona un conjunto de</a:t>
            </a:r>
            <a:r>
              <a:rPr lang="es-AR" i="1" dirty="0"/>
              <a:t> sockets.</a:t>
            </a:r>
            <a:r>
              <a:rPr lang="es-AR" dirty="0"/>
              <a:t> Una llamada a </a:t>
            </a:r>
            <a:r>
              <a:rPr lang="es-AR" dirty="0" err="1"/>
              <a:t>select</a:t>
            </a:r>
            <a:r>
              <a:rPr lang="es-AR" dirty="0"/>
              <a:t>() devuelve información acerca de qué</a:t>
            </a:r>
            <a:r>
              <a:rPr lang="es-AR" i="1" dirty="0"/>
              <a:t> sockets</a:t>
            </a:r>
            <a:r>
              <a:rPr lang="es-AR" dirty="0"/>
              <a:t> tienen un paquete a la espera de ser recibido y qué</a:t>
            </a:r>
            <a:r>
              <a:rPr lang="es-AR" i="1" dirty="0"/>
              <a:t> sockets</a:t>
            </a:r>
            <a:r>
              <a:rPr lang="es-AR" dirty="0"/>
              <a:t> disponen del espacio para aceptar un paquete que haya que enviar.</a:t>
            </a:r>
          </a:p>
          <a:p>
            <a:endParaRPr lang="es-AR"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AR" b="1" dirty="0"/>
              <a:t>Relojes y temporizadores </a:t>
            </a:r>
          </a:p>
        </p:txBody>
      </p:sp>
      <p:sp>
        <p:nvSpPr>
          <p:cNvPr id="3" name="2 Marcador de contenido"/>
          <p:cNvSpPr>
            <a:spLocks noGrp="1"/>
          </p:cNvSpPr>
          <p:nvPr>
            <p:ph idx="1"/>
          </p:nvPr>
        </p:nvSpPr>
        <p:spPr>
          <a:xfrm>
            <a:off x="457200" y="1340768"/>
            <a:ext cx="8229600" cy="4785395"/>
          </a:xfrm>
        </p:spPr>
        <p:txBody>
          <a:bodyPr>
            <a:normAutofit lnSpcReduction="10000"/>
          </a:bodyPr>
          <a:lstStyle/>
          <a:p>
            <a:r>
              <a:rPr lang="es-AR" dirty="0"/>
              <a:t>La mayoría de las computadoras disponen de relojes y temporizadores hardware que proporcionan tres funciones básicas:</a:t>
            </a:r>
          </a:p>
          <a:p>
            <a:pPr lvl="1"/>
            <a:r>
              <a:rPr lang="es-AR" dirty="0"/>
              <a:t>Proporcionar la hora actual.</a:t>
            </a:r>
          </a:p>
          <a:p>
            <a:pPr lvl="1"/>
            <a:r>
              <a:rPr lang="es-AR" dirty="0"/>
              <a:t>Proporcionar el tiempo transcurrido.</a:t>
            </a:r>
          </a:p>
          <a:p>
            <a:pPr lvl="1"/>
            <a:r>
              <a:rPr lang="es-AR" dirty="0"/>
              <a:t>Configurar un temporizador para que provoque la ejecución de la operación X en el ins­tante T y que se vuelva repetir (se acuerdan de Quantum).</a:t>
            </a:r>
          </a:p>
          <a:p>
            <a:pPr>
              <a:buNone/>
            </a:pPr>
            <a:r>
              <a:rPr lang="es-AR" dirty="0"/>
              <a:t>Las llamadas a estas funciones no están estandarizadas entre los distintos S.O.</a:t>
            </a:r>
          </a:p>
        </p:txBody>
      </p:sp>
      <p:graphicFrame>
        <p:nvGraphicFramePr>
          <p:cNvPr id="4" name="Objeto 3"/>
          <p:cNvGraphicFramePr>
            <a:graphicFrameLocks noChangeAspect="1"/>
          </p:cNvGraphicFramePr>
          <p:nvPr>
            <p:extLst>
              <p:ext uri="{D42A27DB-BD31-4B8C-83A1-F6EECF244321}">
                <p14:modId xmlns:p14="http://schemas.microsoft.com/office/powerpoint/2010/main" val="3983209998"/>
              </p:ext>
            </p:extLst>
          </p:nvPr>
        </p:nvGraphicFramePr>
        <p:xfrm>
          <a:off x="7450819" y="5706417"/>
          <a:ext cx="861331" cy="818927"/>
        </p:xfrm>
        <a:graphic>
          <a:graphicData uri="http://schemas.openxmlformats.org/presentationml/2006/ole">
            <mc:AlternateContent xmlns:mc="http://schemas.openxmlformats.org/markup-compatibility/2006">
              <mc:Choice xmlns:v="urn:schemas-microsoft-com:vml" Requires="v">
                <p:oleObj spid="_x0000_s3117" name="Objeto empaquetador del shell" showAsIcon="1" r:id="rId4" imgW="516600" imgH="491040" progId="Package">
                  <p:embed/>
                </p:oleObj>
              </mc:Choice>
              <mc:Fallback>
                <p:oleObj name="Objeto empaquetador del shell" showAsIcon="1" r:id="rId4" imgW="516600" imgH="491040" progId="Package">
                  <p:embed/>
                  <p:pic>
                    <p:nvPicPr>
                      <p:cNvPr id="0" name=""/>
                      <p:cNvPicPr/>
                      <p:nvPr/>
                    </p:nvPicPr>
                    <p:blipFill>
                      <a:blip r:embed="rId5"/>
                      <a:stretch>
                        <a:fillRect/>
                      </a:stretch>
                    </p:blipFill>
                    <p:spPr>
                      <a:xfrm>
                        <a:off x="7450819" y="5706417"/>
                        <a:ext cx="861331" cy="81892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419" b="1" dirty="0"/>
              <a:t>E/S Bloqueante y No Bloqueante</a:t>
            </a:r>
            <a:endParaRPr lang="es-AR" b="1" dirty="0"/>
          </a:p>
        </p:txBody>
      </p:sp>
      <p:sp>
        <p:nvSpPr>
          <p:cNvPr id="3" name="2 Marcador de contenido"/>
          <p:cNvSpPr>
            <a:spLocks noGrp="1"/>
          </p:cNvSpPr>
          <p:nvPr>
            <p:ph idx="1"/>
          </p:nvPr>
        </p:nvSpPr>
        <p:spPr>
          <a:xfrm>
            <a:off x="457200" y="1600200"/>
            <a:ext cx="8229600" cy="4205064"/>
          </a:xfrm>
        </p:spPr>
        <p:txBody>
          <a:bodyPr>
            <a:noAutofit/>
          </a:bodyPr>
          <a:lstStyle/>
          <a:p>
            <a:pPr marL="457200" lvl="0" indent="-381000" algn="just">
              <a:lnSpc>
                <a:spcPct val="115000"/>
              </a:lnSpc>
              <a:spcBef>
                <a:spcPts val="0"/>
              </a:spcBef>
              <a:buSzPts val="2400"/>
              <a:buNone/>
            </a:pPr>
            <a:r>
              <a:rPr lang="es-AR" sz="2800" b="1" dirty="0"/>
              <a:t>E/S Bloqueante:</a:t>
            </a:r>
          </a:p>
          <a:p>
            <a:pPr marL="914400" lvl="1" indent="-381000" algn="just">
              <a:lnSpc>
                <a:spcPct val="115000"/>
              </a:lnSpc>
              <a:spcBef>
                <a:spcPts val="0"/>
              </a:spcBef>
              <a:buSzPts val="2400"/>
              <a:buFont typeface="Arial" pitchFamily="34" charset="0"/>
              <a:buChar char="•"/>
            </a:pPr>
            <a:r>
              <a:rPr lang="es-AR" dirty="0"/>
              <a:t>Cuando un proceso ejecuta una llamada, se suspende la ejecución del proceso. En ese instante, el proceso se pasa a una cola de espera.</a:t>
            </a:r>
          </a:p>
          <a:p>
            <a:pPr marL="914400" lvl="1" indent="-381000" algn="just">
              <a:lnSpc>
                <a:spcPct val="115000"/>
              </a:lnSpc>
              <a:spcBef>
                <a:spcPts val="0"/>
              </a:spcBef>
              <a:buSzPts val="2400"/>
              <a:buFont typeface="Arial" pitchFamily="34" charset="0"/>
              <a:buChar char="•"/>
            </a:pPr>
            <a:r>
              <a:rPr lang="es-AR" dirty="0"/>
              <a:t>Después de que se complete la llamada al sistema, vuelve a colocarse al proceso en la cola de listos.</a:t>
            </a:r>
          </a:p>
          <a:p>
            <a:pPr marL="914400" lvl="1" indent="-381000" algn="just">
              <a:lnSpc>
                <a:spcPct val="115000"/>
              </a:lnSpc>
              <a:spcBef>
                <a:spcPts val="0"/>
              </a:spcBef>
              <a:buSzPts val="2400"/>
              <a:buFont typeface="Arial" pitchFamily="34" charset="0"/>
              <a:buChar char="•"/>
            </a:pPr>
            <a:r>
              <a:rPr lang="es-AR" dirty="0"/>
              <a:t>Cuando reanude su ejecución utilizará los valores devueltos por la llamada al sistema.</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419" b="1" dirty="0"/>
              <a:t>E/S Bloqueante y No Bloqueante</a:t>
            </a:r>
            <a:endParaRPr lang="es-AR" dirty="0"/>
          </a:p>
        </p:txBody>
      </p:sp>
      <p:sp>
        <p:nvSpPr>
          <p:cNvPr id="3" name="2 Marcador de contenido"/>
          <p:cNvSpPr>
            <a:spLocks noGrp="1"/>
          </p:cNvSpPr>
          <p:nvPr>
            <p:ph idx="1"/>
          </p:nvPr>
        </p:nvSpPr>
        <p:spPr/>
        <p:txBody>
          <a:bodyPr>
            <a:normAutofit fontScale="92500" lnSpcReduction="20000"/>
          </a:bodyPr>
          <a:lstStyle/>
          <a:p>
            <a:pPr marL="457200" lvl="0" indent="-381000" algn="just">
              <a:lnSpc>
                <a:spcPct val="115000"/>
              </a:lnSpc>
              <a:spcBef>
                <a:spcPts val="0"/>
              </a:spcBef>
              <a:buSzPts val="2400"/>
              <a:buNone/>
            </a:pPr>
            <a:r>
              <a:rPr lang="es-AR" sz="2400" b="1" dirty="0"/>
              <a:t>E/S NO Bloqueante:</a:t>
            </a:r>
          </a:p>
          <a:p>
            <a:pPr marL="914400" lvl="1" indent="-381000" algn="just">
              <a:lnSpc>
                <a:spcPct val="115000"/>
              </a:lnSpc>
              <a:spcBef>
                <a:spcPts val="0"/>
              </a:spcBef>
              <a:buSzPts val="2400"/>
              <a:buFont typeface="Arial" pitchFamily="34" charset="0"/>
              <a:buChar char="•"/>
            </a:pPr>
            <a:r>
              <a:rPr lang="es-AR" sz="2400" dirty="0"/>
              <a:t>Cuando un proceso ejecuta una llamada, NO se suspende la ejecución del mismo, puede continuar ejecutando (input teclado o mouse, video, etc.).</a:t>
            </a:r>
          </a:p>
          <a:p>
            <a:pPr marL="914400" lvl="1" indent="-381000" algn="just">
              <a:lnSpc>
                <a:spcPct val="115000"/>
              </a:lnSpc>
              <a:spcBef>
                <a:spcPts val="0"/>
              </a:spcBef>
              <a:buSzPts val="2400"/>
              <a:buFont typeface="Arial" pitchFamily="34" charset="0"/>
              <a:buChar char="•"/>
            </a:pPr>
            <a:r>
              <a:rPr lang="es-AR" sz="2400" dirty="0"/>
              <a:t>Existen diversos mecanismos: Llamadas al sistema de E/S no bloqueantes, llamadas al sistema de E/S asíncronas o soporte de hilos de </a:t>
            </a:r>
            <a:r>
              <a:rPr lang="es-AR" sz="2400" dirty="0" err="1"/>
              <a:t>kernel</a:t>
            </a:r>
            <a:r>
              <a:rPr lang="es-AR" sz="2400" dirty="0"/>
              <a:t> (el bloqueo se realiza a nivel de hilo).</a:t>
            </a:r>
          </a:p>
          <a:p>
            <a:pPr marL="914400" lvl="1" indent="-381000" algn="just">
              <a:lnSpc>
                <a:spcPct val="115000"/>
              </a:lnSpc>
              <a:spcBef>
                <a:spcPts val="0"/>
              </a:spcBef>
              <a:buSzPts val="2400"/>
              <a:buFont typeface="Arial" pitchFamily="34" charset="0"/>
              <a:buChar char="•"/>
            </a:pPr>
            <a:r>
              <a:rPr lang="es-AR" sz="2400" dirty="0"/>
              <a:t>La diferencia entre las llamadas al sistema no bloqueantes y asíncronas es que una operación </a:t>
            </a:r>
            <a:r>
              <a:rPr lang="es-AR" sz="2400" dirty="0" err="1"/>
              <a:t>read</a:t>
            </a:r>
            <a:r>
              <a:rPr lang="es-AR" sz="2400" dirty="0"/>
              <a:t> (} no bloqueante vuelve inmediatamente con los datos que haya disponibles, mientras que una llamada </a:t>
            </a:r>
            <a:r>
              <a:rPr lang="es-AR" sz="2400" dirty="0" err="1"/>
              <a:t>read</a:t>
            </a:r>
            <a:r>
              <a:rPr lang="es-AR" sz="2400" dirty="0"/>
              <a:t>() asíncrona solicita una transferencia que se realizará que se realizará de modo completo pero que se completará en algún instante futuro</a:t>
            </a:r>
          </a:p>
          <a:p>
            <a:endParaRPr lang="es-AR" dirty="0"/>
          </a:p>
        </p:txBody>
      </p:sp>
      <p:sp>
        <p:nvSpPr>
          <p:cNvPr id="4" name="CuadroTexto 3"/>
          <p:cNvSpPr txBox="1"/>
          <p:nvPr/>
        </p:nvSpPr>
        <p:spPr>
          <a:xfrm>
            <a:off x="436407" y="5985559"/>
            <a:ext cx="7333931" cy="646331"/>
          </a:xfrm>
          <a:prstGeom prst="rect">
            <a:avLst/>
          </a:prstGeom>
          <a:noFill/>
        </p:spPr>
        <p:txBody>
          <a:bodyPr wrap="none" rtlCol="0">
            <a:spAutoFit/>
          </a:bodyPr>
          <a:lstStyle/>
          <a:p>
            <a:r>
              <a:rPr lang="es-AR" dirty="0"/>
              <a:t>Ej. Llamada No Bloqueante asíncrona SELECT (usar telnet al 9034 y ver como</a:t>
            </a:r>
          </a:p>
          <a:p>
            <a:r>
              <a:rPr lang="es-AR" dirty="0"/>
              <a:t> se replican conexiones)</a:t>
            </a:r>
          </a:p>
        </p:txBody>
      </p:sp>
      <p:graphicFrame>
        <p:nvGraphicFramePr>
          <p:cNvPr id="5" name="Objeto 4"/>
          <p:cNvGraphicFramePr>
            <a:graphicFrameLocks noChangeAspect="1"/>
          </p:cNvGraphicFramePr>
          <p:nvPr>
            <p:extLst>
              <p:ext uri="{D42A27DB-BD31-4B8C-83A1-F6EECF244321}">
                <p14:modId xmlns:p14="http://schemas.microsoft.com/office/powerpoint/2010/main" val="1883526331"/>
              </p:ext>
            </p:extLst>
          </p:nvPr>
        </p:nvGraphicFramePr>
        <p:xfrm>
          <a:off x="7916201" y="5733256"/>
          <a:ext cx="708688" cy="935832"/>
        </p:xfrm>
        <a:graphic>
          <a:graphicData uri="http://schemas.openxmlformats.org/presentationml/2006/ole">
            <mc:AlternateContent xmlns:mc="http://schemas.openxmlformats.org/markup-compatibility/2006">
              <mc:Choice xmlns:v="urn:schemas-microsoft-com:vml" Requires="v">
                <p:oleObj spid="_x0000_s4133" name="Objeto empaquetador del shell" showAsIcon="1" r:id="rId4" imgW="371880" imgH="491040" progId="Package">
                  <p:embed/>
                </p:oleObj>
              </mc:Choice>
              <mc:Fallback>
                <p:oleObj name="Objeto empaquetador del shell" showAsIcon="1" r:id="rId4" imgW="371880" imgH="491040" progId="Package">
                  <p:embed/>
                  <p:pic>
                    <p:nvPicPr>
                      <p:cNvPr id="0" name=""/>
                      <p:cNvPicPr/>
                      <p:nvPr/>
                    </p:nvPicPr>
                    <p:blipFill>
                      <a:blip r:embed="rId5"/>
                      <a:stretch>
                        <a:fillRect/>
                      </a:stretch>
                    </p:blipFill>
                    <p:spPr>
                      <a:xfrm>
                        <a:off x="7916201" y="5733256"/>
                        <a:ext cx="708688" cy="935832"/>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88640"/>
            <a:ext cx="8229600" cy="1143000"/>
          </a:xfrm>
        </p:spPr>
        <p:txBody>
          <a:bodyPr>
            <a:normAutofit/>
          </a:bodyPr>
          <a:lstStyle/>
          <a:p>
            <a:r>
              <a:rPr lang="es-AR" b="1" dirty="0"/>
              <a:t>Subsistema de E/S del </a:t>
            </a:r>
            <a:r>
              <a:rPr lang="es-AR" b="1" dirty="0" err="1"/>
              <a:t>kernel</a:t>
            </a:r>
            <a:endParaRPr lang="es-AR" b="1" dirty="0"/>
          </a:p>
        </p:txBody>
      </p:sp>
      <p:sp>
        <p:nvSpPr>
          <p:cNvPr id="3" name="2 Marcador de contenido"/>
          <p:cNvSpPr>
            <a:spLocks noGrp="1"/>
          </p:cNvSpPr>
          <p:nvPr>
            <p:ph idx="1"/>
          </p:nvPr>
        </p:nvSpPr>
        <p:spPr>
          <a:xfrm>
            <a:off x="457200" y="1196752"/>
            <a:ext cx="8229600" cy="4929411"/>
          </a:xfrm>
        </p:spPr>
        <p:txBody>
          <a:bodyPr>
            <a:normAutofit fontScale="70000" lnSpcReduction="20000"/>
          </a:bodyPr>
          <a:lstStyle/>
          <a:p>
            <a:pPr>
              <a:buNone/>
            </a:pPr>
            <a:r>
              <a:rPr lang="es-AR" dirty="0"/>
              <a:t>Un</a:t>
            </a:r>
            <a:r>
              <a:rPr lang="es-AR" i="1" dirty="0"/>
              <a:t> </a:t>
            </a:r>
            <a:r>
              <a:rPr lang="es-AR" i="1" dirty="0" err="1"/>
              <a:t>kernel</a:t>
            </a:r>
            <a:r>
              <a:rPr lang="es-AR" dirty="0"/>
              <a:t> proporciona muchos servicios relacionados con la E/S. </a:t>
            </a:r>
          </a:p>
          <a:p>
            <a:pPr>
              <a:buNone/>
            </a:pPr>
            <a:endParaRPr lang="es-AR" dirty="0"/>
          </a:p>
          <a:p>
            <a:r>
              <a:rPr lang="es-AR" dirty="0"/>
              <a:t>Planificación</a:t>
            </a:r>
          </a:p>
          <a:p>
            <a:r>
              <a:rPr lang="es-AR" dirty="0"/>
              <a:t>Almacenamiento en buffer</a:t>
            </a:r>
          </a:p>
          <a:p>
            <a:r>
              <a:rPr lang="es-AR" dirty="0"/>
              <a:t>Almacenamiento en caché</a:t>
            </a:r>
          </a:p>
          <a:p>
            <a:r>
              <a:rPr lang="es-AR" dirty="0"/>
              <a:t>Gestión de colas</a:t>
            </a:r>
          </a:p>
          <a:p>
            <a:r>
              <a:rPr lang="es-AR" dirty="0"/>
              <a:t>Reserva de dispositivos </a:t>
            </a:r>
          </a:p>
          <a:p>
            <a:r>
              <a:rPr lang="es-AR" dirty="0"/>
              <a:t>Tratamiento de errores</a:t>
            </a:r>
          </a:p>
          <a:p>
            <a:pPr>
              <a:buNone/>
            </a:pPr>
            <a:endParaRPr lang="es-AR" dirty="0"/>
          </a:p>
          <a:p>
            <a:pPr>
              <a:buNone/>
            </a:pPr>
            <a:r>
              <a:rPr lang="es-AR" dirty="0"/>
              <a:t>	Son proporcionados por el subsistema de E/S del</a:t>
            </a:r>
            <a:r>
              <a:rPr lang="es-AR" i="1" dirty="0"/>
              <a:t> </a:t>
            </a:r>
            <a:r>
              <a:rPr lang="es-AR" i="1" dirty="0" err="1"/>
              <a:t>kernel</a:t>
            </a:r>
            <a:r>
              <a:rPr lang="es-AR" dirty="0"/>
              <a:t> y se construyen sobre la infraestructura formada por el hardware y los controladores de dispositivo. </a:t>
            </a:r>
          </a:p>
          <a:p>
            <a:pPr>
              <a:buNone/>
            </a:pPr>
            <a:r>
              <a:rPr lang="es-AR" dirty="0"/>
              <a:t>	</a:t>
            </a:r>
          </a:p>
          <a:p>
            <a:pPr>
              <a:buNone/>
            </a:pPr>
            <a:r>
              <a:rPr lang="es-AR" dirty="0"/>
              <a:t>	El subsistema de E/S también es responsable de protegerse a sí mismo de los procesos erróneos y de los usuarios maliciosos.</a:t>
            </a:r>
          </a:p>
          <a:p>
            <a:endParaRPr lang="es-AR"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b="1" dirty="0"/>
              <a:t>Planificación</a:t>
            </a:r>
          </a:p>
        </p:txBody>
      </p:sp>
      <p:sp>
        <p:nvSpPr>
          <p:cNvPr id="3" name="2 Marcador de contenido"/>
          <p:cNvSpPr>
            <a:spLocks noGrp="1"/>
          </p:cNvSpPr>
          <p:nvPr>
            <p:ph idx="1"/>
          </p:nvPr>
        </p:nvSpPr>
        <p:spPr/>
        <p:txBody>
          <a:bodyPr/>
          <a:lstStyle/>
          <a:p>
            <a:pPr marL="914400" lvl="1" indent="-381000">
              <a:spcBef>
                <a:spcPts val="0"/>
              </a:spcBef>
              <a:buSzPts val="2400"/>
              <a:buFont typeface="Arial" pitchFamily="34" charset="0"/>
              <a:buChar char="•"/>
            </a:pPr>
            <a:r>
              <a:rPr lang="es-AR" dirty="0"/>
              <a:t>Organización de los requerimientos a los dispositivos. </a:t>
            </a:r>
            <a:r>
              <a:rPr lang="es-AR" dirty="0" err="1"/>
              <a:t>Ej</a:t>
            </a:r>
            <a:r>
              <a:rPr lang="es-AR" dirty="0"/>
              <a:t>: Planificación de requerimientos a disco para minimizar movimientos , mejorar tiempos medios de respuesta, disminuir picos de respuesta y de tiempo ocioso.</a:t>
            </a:r>
          </a:p>
          <a:p>
            <a:pPr marL="914400" lvl="1" indent="-381000">
              <a:spcBef>
                <a:spcPts val="0"/>
              </a:spcBef>
              <a:buSzPts val="2400"/>
              <a:buFont typeface="Arial" pitchFamily="34" charset="0"/>
              <a:buChar char="•"/>
            </a:pPr>
            <a:r>
              <a:rPr lang="es-AR" dirty="0"/>
              <a:t>El S.O. arma cola de espera por cada dispositivo.</a:t>
            </a:r>
          </a:p>
          <a:p>
            <a:pPr marL="914400" lvl="1" indent="-381000">
              <a:spcBef>
                <a:spcPts val="0"/>
              </a:spcBef>
              <a:buSzPts val="2400"/>
              <a:buFont typeface="Arial" pitchFamily="34" charset="0"/>
              <a:buChar char="•"/>
            </a:pPr>
            <a:r>
              <a:rPr lang="es-AR" dirty="0"/>
              <a:t>Además puede con esta cola de espera puede armar una tabla de espera que indica en que estado se encuentra cada dispositivo (no funciona, inactivo, ocupado).</a:t>
            </a:r>
          </a:p>
          <a:p>
            <a:pPr marL="914400" lvl="1" indent="-381000" algn="just">
              <a:spcBef>
                <a:spcPts val="0"/>
              </a:spcBef>
              <a:buSzPts val="2400"/>
              <a:buFont typeface="Arial" pitchFamily="34" charset="0"/>
              <a:buChar char="•"/>
            </a:pPr>
            <a:endParaRPr lang="es-AR" sz="2400" dirty="0"/>
          </a:p>
          <a:p>
            <a:endParaRPr lang="es-AR"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44624"/>
            <a:ext cx="8229600" cy="1143000"/>
          </a:xfrm>
        </p:spPr>
        <p:txBody>
          <a:bodyPr>
            <a:normAutofit/>
          </a:bodyPr>
          <a:lstStyle/>
          <a:p>
            <a:r>
              <a:rPr lang="es-AR" b="1" dirty="0"/>
              <a:t>Almacenamiento en búfer</a:t>
            </a:r>
          </a:p>
        </p:txBody>
      </p:sp>
      <p:sp>
        <p:nvSpPr>
          <p:cNvPr id="3" name="2 Marcador de contenido"/>
          <p:cNvSpPr>
            <a:spLocks noGrp="1"/>
          </p:cNvSpPr>
          <p:nvPr>
            <p:ph idx="1"/>
          </p:nvPr>
        </p:nvSpPr>
        <p:spPr>
          <a:xfrm>
            <a:off x="467544" y="980728"/>
            <a:ext cx="8229600" cy="5661248"/>
          </a:xfrm>
        </p:spPr>
        <p:txBody>
          <a:bodyPr>
            <a:normAutofit fontScale="85000" lnSpcReduction="10000"/>
          </a:bodyPr>
          <a:lstStyle/>
          <a:p>
            <a:r>
              <a:rPr lang="es-AR" dirty="0"/>
              <a:t>Un </a:t>
            </a:r>
            <a:r>
              <a:rPr lang="es-AR" b="1" dirty="0"/>
              <a:t>búfer </a:t>
            </a:r>
            <a:r>
              <a:rPr lang="es-AR" dirty="0"/>
              <a:t>es un área de memoria que almacena datos mientras se están transfiriendo entre dos dispositivos o entre un dispositivo y una aplicación. </a:t>
            </a:r>
          </a:p>
          <a:p>
            <a:r>
              <a:rPr lang="es-AR" dirty="0"/>
              <a:t>El almacenamiento en búfer se realiza por tres razones:</a:t>
            </a:r>
          </a:p>
          <a:p>
            <a:pPr lvl="1"/>
            <a:r>
              <a:rPr lang="es-AR" dirty="0"/>
              <a:t>1. </a:t>
            </a:r>
            <a:r>
              <a:rPr lang="es-AR" b="1" dirty="0"/>
              <a:t>Para realizar una adaptación de velocidades </a:t>
            </a:r>
            <a:r>
              <a:rPr lang="es-AR" dirty="0"/>
              <a:t>entre el productor y el consumidor de un flujo de datos.</a:t>
            </a:r>
          </a:p>
          <a:p>
            <a:pPr lvl="1"/>
            <a:r>
              <a:rPr lang="es-AR" dirty="0"/>
              <a:t>2. El uso del almacenamiento en búfer consiste en realizar la </a:t>
            </a:r>
            <a:r>
              <a:rPr lang="es-AR" b="1" dirty="0"/>
              <a:t>adaptación entre dispositivos que tengan diferentes tamaños de transferencia de datos</a:t>
            </a:r>
            <a:r>
              <a:rPr lang="es-AR" dirty="0"/>
              <a:t>.</a:t>
            </a:r>
          </a:p>
          <a:p>
            <a:pPr lvl="1"/>
            <a:r>
              <a:rPr lang="es-AR" dirty="0"/>
              <a:t>3. </a:t>
            </a:r>
            <a:r>
              <a:rPr lang="es-AR" b="1" dirty="0"/>
              <a:t>Soportar la semántica de copia en la E/S </a:t>
            </a:r>
            <a:r>
              <a:rPr lang="es-AR" dirty="0"/>
              <a:t>de las aplicaciones, es decir, se garantiza que la versión de los datos escrita en el disco será la versión existente en el momento en que la aplicación ejecute la llamada al sistema, independientemente de los cambios posteriores que la aplicación pueda realizar en el búfer.</a:t>
            </a:r>
          </a:p>
          <a:p>
            <a:endParaRPr lang="es-AR"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b="1" dirty="0"/>
              <a:t>Almacenamiento en Cache</a:t>
            </a:r>
          </a:p>
        </p:txBody>
      </p:sp>
      <p:sp>
        <p:nvSpPr>
          <p:cNvPr id="3" name="2 Marcador de contenido"/>
          <p:cNvSpPr>
            <a:spLocks noGrp="1"/>
          </p:cNvSpPr>
          <p:nvPr>
            <p:ph idx="1"/>
          </p:nvPr>
        </p:nvSpPr>
        <p:spPr>
          <a:xfrm>
            <a:off x="457200" y="1600201"/>
            <a:ext cx="8229600" cy="3701008"/>
          </a:xfrm>
        </p:spPr>
        <p:txBody>
          <a:bodyPr>
            <a:normAutofit/>
          </a:bodyPr>
          <a:lstStyle/>
          <a:p>
            <a:r>
              <a:rPr lang="es-AR" dirty="0"/>
              <a:t>La diferencia entre un búfer y una cache es que un búfer puede almacenar la única copia existente de un elemento de datos, mientras que una cache, por definición, almacena simplemente en un dispositivo de almacenamientos más rápido una copia de un elemento que reside en algún otro lugar.</a:t>
            </a:r>
          </a:p>
        </p:txBody>
      </p:sp>
      <p:sp>
        <p:nvSpPr>
          <p:cNvPr id="4" name="Rectángulo 3"/>
          <p:cNvSpPr/>
          <p:nvPr/>
        </p:nvSpPr>
        <p:spPr>
          <a:xfrm>
            <a:off x="827584" y="6021288"/>
            <a:ext cx="6696744" cy="369332"/>
          </a:xfrm>
          <a:prstGeom prst="rect">
            <a:avLst/>
          </a:prstGeom>
        </p:spPr>
        <p:txBody>
          <a:bodyPr wrap="square">
            <a:spAutoFit/>
          </a:bodyPr>
          <a:lstStyle/>
          <a:p>
            <a:r>
              <a:rPr lang="es-AR" dirty="0"/>
              <a:t>**(digamos que es una copia de la </a:t>
            </a:r>
            <a:r>
              <a:rPr lang="es-AR" dirty="0" err="1"/>
              <a:t>info</a:t>
            </a:r>
            <a:r>
              <a:rPr lang="es-AR" dirty="0"/>
              <a:t> en el disco)</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44016" y="274638"/>
            <a:ext cx="8964488" cy="1143000"/>
          </a:xfrm>
        </p:spPr>
        <p:txBody>
          <a:bodyPr>
            <a:normAutofit fontScale="90000"/>
          </a:bodyPr>
          <a:lstStyle/>
          <a:p>
            <a:r>
              <a:rPr lang="es-AR" b="1" dirty="0"/>
              <a:t>Gestión de Colas y reserva de dispositivos</a:t>
            </a:r>
          </a:p>
        </p:txBody>
      </p:sp>
      <p:sp>
        <p:nvSpPr>
          <p:cNvPr id="3" name="2 Marcador de contenido"/>
          <p:cNvSpPr>
            <a:spLocks noGrp="1"/>
          </p:cNvSpPr>
          <p:nvPr>
            <p:ph idx="1"/>
          </p:nvPr>
        </p:nvSpPr>
        <p:spPr>
          <a:xfrm>
            <a:off x="457200" y="1600201"/>
            <a:ext cx="8229600" cy="3340967"/>
          </a:xfrm>
        </p:spPr>
        <p:txBody>
          <a:bodyPr>
            <a:normAutofit lnSpcReduction="10000"/>
          </a:bodyPr>
          <a:lstStyle/>
          <a:p>
            <a:r>
              <a:rPr lang="es-AR" dirty="0"/>
              <a:t>Una </a:t>
            </a:r>
            <a:r>
              <a:rPr lang="es-AR" b="1" dirty="0"/>
              <a:t>cola de dispositivo </a:t>
            </a:r>
            <a:r>
              <a:rPr lang="es-AR" dirty="0"/>
              <a:t>es un búfer que almacena la salida dirigida a un dispositivo, como por ejemplo  una impresora, que “</a:t>
            </a:r>
            <a:r>
              <a:rPr lang="es-AR" b="1" dirty="0"/>
              <a:t>no pueda aceptar flujos de datos entrelazados”. </a:t>
            </a:r>
          </a:p>
          <a:p>
            <a:r>
              <a:rPr lang="es-AR" dirty="0"/>
              <a:t>Algunos otros dispositivos no pueden gestionar colas (ej. unidades de cintas) pero si generan una reserva del dispositivo. </a:t>
            </a:r>
          </a:p>
        </p:txBody>
      </p:sp>
      <p:sp>
        <p:nvSpPr>
          <p:cNvPr id="4" name="CuadroTexto 3"/>
          <p:cNvSpPr txBox="1"/>
          <p:nvPr/>
        </p:nvSpPr>
        <p:spPr>
          <a:xfrm>
            <a:off x="664971" y="5407118"/>
            <a:ext cx="8021829" cy="369332"/>
          </a:xfrm>
          <a:prstGeom prst="rect">
            <a:avLst/>
          </a:prstGeom>
          <a:noFill/>
        </p:spPr>
        <p:txBody>
          <a:bodyPr wrap="square" rtlCol="0">
            <a:spAutoFit/>
          </a:bodyPr>
          <a:lstStyle/>
          <a:p>
            <a:r>
              <a:rPr lang="es-AR" dirty="0"/>
              <a:t>** Imprimir con PDF y ver el contenido de C:\Windows\System32\spool\PRINTERS </a:t>
            </a:r>
          </a:p>
        </p:txBody>
      </p:sp>
      <p:sp>
        <p:nvSpPr>
          <p:cNvPr id="5" name="CuadroTexto 4"/>
          <p:cNvSpPr txBox="1"/>
          <p:nvPr/>
        </p:nvSpPr>
        <p:spPr>
          <a:xfrm>
            <a:off x="664971" y="6057734"/>
            <a:ext cx="5779237" cy="369332"/>
          </a:xfrm>
          <a:prstGeom prst="rect">
            <a:avLst/>
          </a:prstGeom>
          <a:noFill/>
        </p:spPr>
        <p:txBody>
          <a:bodyPr wrap="square" rtlCol="0">
            <a:spAutoFit/>
          </a:bodyPr>
          <a:lstStyle/>
          <a:p>
            <a:r>
              <a:rPr lang="es-AR" dirty="0"/>
              <a:t>** En Linux /</a:t>
            </a:r>
            <a:r>
              <a:rPr lang="es-AR" dirty="0" err="1"/>
              <a:t>var</a:t>
            </a:r>
            <a:r>
              <a:rPr lang="es-AR" dirty="0"/>
              <a:t>/</a:t>
            </a:r>
            <a:r>
              <a:rPr lang="es-AR" dirty="0" err="1"/>
              <a:t>spool</a:t>
            </a:r>
            <a:r>
              <a:rPr lang="es-AR" dirty="0"/>
              <a:t>/</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44624"/>
            <a:ext cx="8229600" cy="1143000"/>
          </a:xfrm>
        </p:spPr>
        <p:txBody>
          <a:bodyPr/>
          <a:lstStyle/>
          <a:p>
            <a:r>
              <a:rPr lang="es-419" b="1" dirty="0"/>
              <a:t>Conceptos Iniciales</a:t>
            </a:r>
            <a:endParaRPr lang="es-AR" b="1" dirty="0"/>
          </a:p>
        </p:txBody>
      </p:sp>
      <p:sp>
        <p:nvSpPr>
          <p:cNvPr id="3" name="2 Marcador de contenido"/>
          <p:cNvSpPr>
            <a:spLocks noGrp="1"/>
          </p:cNvSpPr>
          <p:nvPr>
            <p:ph idx="1"/>
          </p:nvPr>
        </p:nvSpPr>
        <p:spPr>
          <a:xfrm>
            <a:off x="457200" y="1124744"/>
            <a:ext cx="8229600" cy="5472608"/>
          </a:xfrm>
        </p:spPr>
        <p:txBody>
          <a:bodyPr>
            <a:normAutofit fontScale="92500" lnSpcReduction="10000"/>
          </a:bodyPr>
          <a:lstStyle/>
          <a:p>
            <a:pPr marL="457200" lvl="0" indent="-381000">
              <a:spcBef>
                <a:spcPts val="0"/>
              </a:spcBef>
              <a:buSzPts val="2400"/>
              <a:buNone/>
            </a:pPr>
            <a:r>
              <a:rPr lang="es-AR" b="1" dirty="0"/>
              <a:t>	Puerto</a:t>
            </a:r>
            <a:r>
              <a:rPr lang="es-AR" dirty="0"/>
              <a:t>: Cada dispositivo se comunica con la máquina a través de un punto de conexión (o puerto).</a:t>
            </a:r>
          </a:p>
          <a:p>
            <a:pPr marL="457200" lvl="0" indent="-381000">
              <a:spcBef>
                <a:spcPts val="0"/>
              </a:spcBef>
              <a:buSzPts val="2400"/>
              <a:buNone/>
            </a:pPr>
            <a:endParaRPr lang="es-AR" dirty="0"/>
          </a:p>
          <a:p>
            <a:pPr marL="457200" lvl="0" indent="-381000">
              <a:spcBef>
                <a:spcPts val="0"/>
              </a:spcBef>
              <a:buSzPts val="2400"/>
              <a:buNone/>
            </a:pPr>
            <a:r>
              <a:rPr lang="es-AR" b="1" dirty="0"/>
              <a:t>	Bus</a:t>
            </a:r>
            <a:r>
              <a:rPr lang="es-AR" dirty="0"/>
              <a:t>: Un bus es un conjunto de hilos, junto con un protocolo rígidamente definido que especifica el conjunto de mensajes que pueden enviarse a través de esos hilos (externo o interno).</a:t>
            </a:r>
          </a:p>
          <a:p>
            <a:pPr marL="457200" lvl="0" indent="-381000">
              <a:spcBef>
                <a:spcPts val="0"/>
              </a:spcBef>
              <a:buSzPts val="2400"/>
              <a:buNone/>
            </a:pPr>
            <a:endParaRPr lang="es-AR" dirty="0"/>
          </a:p>
          <a:p>
            <a:pPr marL="457200" lvl="0" indent="-381000">
              <a:spcBef>
                <a:spcPts val="0"/>
              </a:spcBef>
              <a:buSzPts val="2400"/>
              <a:buNone/>
            </a:pPr>
            <a:r>
              <a:rPr lang="es-AR" dirty="0"/>
              <a:t>	</a:t>
            </a:r>
            <a:r>
              <a:rPr lang="es-AR" b="1" dirty="0"/>
              <a:t>Cascada: </a:t>
            </a:r>
            <a:r>
              <a:rPr lang="es-AR" dirty="0"/>
              <a:t>La entrada del dispositivo A se conecta a la PC, mientras que la entrada del dispositivo B se conecta a la salida del dispositivo A.</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pPr lvl="0"/>
            <a:r>
              <a:rPr lang="es-AR" b="1" dirty="0"/>
              <a:t>Manejo de Errores</a:t>
            </a:r>
          </a:p>
        </p:txBody>
      </p:sp>
      <p:sp>
        <p:nvSpPr>
          <p:cNvPr id="3" name="2 Marcador de contenido"/>
          <p:cNvSpPr>
            <a:spLocks noGrp="1"/>
          </p:cNvSpPr>
          <p:nvPr>
            <p:ph idx="1"/>
          </p:nvPr>
        </p:nvSpPr>
        <p:spPr/>
        <p:txBody>
          <a:bodyPr/>
          <a:lstStyle/>
          <a:p>
            <a:pPr marL="914400" lvl="1" indent="-381000" algn="just">
              <a:lnSpc>
                <a:spcPct val="115000"/>
              </a:lnSpc>
              <a:spcBef>
                <a:spcPts val="0"/>
              </a:spcBef>
              <a:buSzPts val="2400"/>
              <a:buFont typeface="Arial" pitchFamily="34" charset="0"/>
              <a:buChar char="•"/>
            </a:pPr>
            <a:r>
              <a:rPr lang="es-AR" dirty="0"/>
              <a:t>El S.O. debe administrar errores ocurridos (lectura de un disco, dispositivo no disponible, errores de escritura) </a:t>
            </a:r>
          </a:p>
          <a:p>
            <a:pPr marL="914400" lvl="1" indent="-381000" algn="just">
              <a:lnSpc>
                <a:spcPct val="115000"/>
              </a:lnSpc>
              <a:spcBef>
                <a:spcPts val="0"/>
              </a:spcBef>
              <a:buSzPts val="2400"/>
              <a:buFont typeface="Arial" pitchFamily="34" charset="0"/>
              <a:buChar char="•"/>
            </a:pPr>
            <a:r>
              <a:rPr lang="es-AR" dirty="0"/>
              <a:t>La mayoría retorna un número de error o código cuando la I/O falla. </a:t>
            </a:r>
          </a:p>
          <a:p>
            <a:pPr marL="914400" lvl="1" indent="-381000" algn="just">
              <a:lnSpc>
                <a:spcPct val="115000"/>
              </a:lnSpc>
              <a:spcBef>
                <a:spcPts val="0"/>
              </a:spcBef>
              <a:buSzPts val="2400"/>
              <a:buFont typeface="Arial" pitchFamily="34" charset="0"/>
              <a:buChar char="•"/>
            </a:pPr>
            <a:r>
              <a:rPr lang="es-AR" dirty="0" err="1"/>
              <a:t>Logs</a:t>
            </a:r>
            <a:r>
              <a:rPr lang="es-AR" dirty="0"/>
              <a:t> de errores</a:t>
            </a:r>
          </a:p>
          <a:p>
            <a:endParaRPr lang="es-AR"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51520" y="332656"/>
            <a:ext cx="8229600" cy="1143000"/>
          </a:xfrm>
        </p:spPr>
        <p:txBody>
          <a:bodyPr/>
          <a:lstStyle/>
          <a:p>
            <a:r>
              <a:rPr lang="es-AR" b="1" dirty="0"/>
              <a:t>Protección de E/S</a:t>
            </a:r>
          </a:p>
        </p:txBody>
      </p:sp>
      <p:sp>
        <p:nvSpPr>
          <p:cNvPr id="3" name="2 Marcador de contenido"/>
          <p:cNvSpPr>
            <a:spLocks noGrp="1"/>
          </p:cNvSpPr>
          <p:nvPr>
            <p:ph idx="1"/>
          </p:nvPr>
        </p:nvSpPr>
        <p:spPr/>
        <p:txBody>
          <a:bodyPr/>
          <a:lstStyle/>
          <a:p>
            <a:pPr>
              <a:buNone/>
            </a:pPr>
            <a:r>
              <a:rPr lang="es-AR" dirty="0"/>
              <a:t>	Para evitar que los usuarios realicen operaciones de E/S ilegales, se definen todas las instrucciones de E/S como </a:t>
            </a:r>
            <a:r>
              <a:rPr lang="es-AR" b="1" dirty="0"/>
              <a:t>instrucciones privilegiadas</a:t>
            </a:r>
            <a:r>
              <a:rPr lang="es-AR" dirty="0"/>
              <a:t>. Así, los usuarios no pueden ejecutar instrucciones de E/S directamente, sino que tienen que hacerlo a través del sistema operativo. </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b="1" dirty="0" err="1"/>
              <a:t>Streams</a:t>
            </a:r>
            <a:endParaRPr lang="es-AR" b="1" dirty="0"/>
          </a:p>
        </p:txBody>
      </p:sp>
      <p:sp>
        <p:nvSpPr>
          <p:cNvPr id="3" name="2 Marcador de contenido"/>
          <p:cNvSpPr>
            <a:spLocks noGrp="1"/>
          </p:cNvSpPr>
          <p:nvPr>
            <p:ph idx="1"/>
          </p:nvPr>
        </p:nvSpPr>
        <p:spPr>
          <a:xfrm>
            <a:off x="457200" y="1595933"/>
            <a:ext cx="8229600" cy="4929411"/>
          </a:xfrm>
        </p:spPr>
        <p:txBody>
          <a:bodyPr>
            <a:normAutofit fontScale="70000" lnSpcReduction="20000"/>
          </a:bodyPr>
          <a:lstStyle/>
          <a:p>
            <a:r>
              <a:rPr lang="es-AR" dirty="0"/>
              <a:t>Un </a:t>
            </a:r>
            <a:r>
              <a:rPr lang="es-AR" dirty="0" err="1"/>
              <a:t>stream</a:t>
            </a:r>
            <a:r>
              <a:rPr lang="es-AR" dirty="0"/>
              <a:t> es una conexión full-dúplex entre un controlador de dispositivo y un proceso de nivel de usuario.</a:t>
            </a:r>
          </a:p>
          <a:p>
            <a:r>
              <a:rPr lang="es-AR" dirty="0"/>
              <a:t> Consiste de una</a:t>
            </a:r>
            <a:r>
              <a:rPr lang="es-AR" b="1" dirty="0"/>
              <a:t> cabecera de </a:t>
            </a:r>
            <a:r>
              <a:rPr lang="es-AR" b="1" dirty="0" err="1"/>
              <a:t>stream</a:t>
            </a:r>
            <a:r>
              <a:rPr lang="es-AR" dirty="0"/>
              <a:t> que efectúa la interfaz con el proceso de usuario, un </a:t>
            </a:r>
            <a:r>
              <a:rPr lang="es-AR" b="1" dirty="0"/>
              <a:t>extremo de controlador</a:t>
            </a:r>
            <a:r>
              <a:rPr lang="es-AR" dirty="0"/>
              <a:t> que controla el dispositivo y cero o más</a:t>
            </a:r>
            <a:r>
              <a:rPr lang="es-AR" b="1" dirty="0"/>
              <a:t> módulos</a:t>
            </a:r>
            <a:r>
              <a:rPr lang="es-AR" dirty="0"/>
              <a:t> </a:t>
            </a:r>
            <a:r>
              <a:rPr lang="es-AR" dirty="0" err="1"/>
              <a:t>stream</a:t>
            </a:r>
            <a:r>
              <a:rPr lang="es-AR" dirty="0"/>
              <a:t> comprendidos entre ellos.</a:t>
            </a:r>
          </a:p>
          <a:p>
            <a:endParaRPr lang="es-AR" dirty="0"/>
          </a:p>
          <a:p>
            <a:r>
              <a:rPr lang="es-AR" dirty="0"/>
              <a:t>Contienen una pareja de colas: una cola de lectura y una cola de escritura. Se utiliza un mecanismo de paso de mensajes para transferir los datos entre las distintas colas.</a:t>
            </a:r>
          </a:p>
          <a:p>
            <a:pPr>
              <a:buNone/>
            </a:pPr>
            <a:endParaRPr lang="es-AR" dirty="0"/>
          </a:p>
          <a:p>
            <a:r>
              <a:rPr lang="es-AR" dirty="0"/>
              <a:t>El beneficio de utilizar </a:t>
            </a:r>
            <a:r>
              <a:rPr lang="es-AR" dirty="0" err="1"/>
              <a:t>streams</a:t>
            </a:r>
            <a:r>
              <a:rPr lang="es-AR" dirty="0"/>
              <a:t> es que proporciona un marco de trabajo con el que se puede implementar una técnica modular e incremental de escritura de controladores de dispositivos y protocolos de red. Los distintos módulos pueden ser usados por </a:t>
            </a:r>
            <a:r>
              <a:rPr lang="es-AR" dirty="0" err="1"/>
              <a:t>streams</a:t>
            </a:r>
            <a:r>
              <a:rPr lang="es-AR" dirty="0"/>
              <a:t> diferentes y, por tanto, por diferentes dispositivos.</a:t>
            </a:r>
          </a:p>
          <a:p>
            <a:r>
              <a:rPr lang="es-AR" dirty="0"/>
              <a:t> </a:t>
            </a:r>
          </a:p>
          <a:p>
            <a:endParaRPr lang="es-AR"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b="1" dirty="0" err="1"/>
              <a:t>Streams</a:t>
            </a:r>
            <a:r>
              <a:rPr lang="es-AR" b="1" dirty="0"/>
              <a:t> Entrada/Salida</a:t>
            </a:r>
          </a:p>
        </p:txBody>
      </p:sp>
      <p:sp>
        <p:nvSpPr>
          <p:cNvPr id="3" name="2 Marcador de contenido"/>
          <p:cNvSpPr>
            <a:spLocks noGrp="1"/>
          </p:cNvSpPr>
          <p:nvPr>
            <p:ph idx="1"/>
          </p:nvPr>
        </p:nvSpPr>
        <p:spPr>
          <a:xfrm>
            <a:off x="395536" y="1340768"/>
            <a:ext cx="8496944" cy="4896544"/>
          </a:xfrm>
        </p:spPr>
        <p:txBody>
          <a:bodyPr>
            <a:normAutofit fontScale="77500" lnSpcReduction="20000"/>
          </a:bodyPr>
          <a:lstStyle/>
          <a:p>
            <a:pPr lvl="0"/>
            <a:r>
              <a:rPr lang="es-AR" dirty="0"/>
              <a:t>Un </a:t>
            </a:r>
            <a:r>
              <a:rPr lang="es-AR" dirty="0" err="1"/>
              <a:t>stream</a:t>
            </a:r>
            <a:r>
              <a:rPr lang="es-AR" dirty="0"/>
              <a:t> es una abstracción de alto nivel que representa un canal de comunicación  hacia o desde un archivo, un   dispositivo o un proceso.</a:t>
            </a:r>
          </a:p>
          <a:p>
            <a:pPr lvl="0"/>
            <a:r>
              <a:rPr lang="es-AR" dirty="0"/>
              <a:t>Este concepto se implementa a  través de punteros a estructuras de tipo FILE declaradas en el archivo </a:t>
            </a:r>
            <a:r>
              <a:rPr lang="es-AR" b="1" dirty="0" err="1"/>
              <a:t>stdio.h</a:t>
            </a:r>
            <a:r>
              <a:rPr lang="es-AR" dirty="0"/>
              <a:t>.  </a:t>
            </a:r>
          </a:p>
          <a:p>
            <a:pPr lvl="0"/>
            <a:r>
              <a:rPr lang="es-AR" dirty="0"/>
              <a:t>Cuando un proceso comienza su ejecución, el sistema operativo abre tres </a:t>
            </a:r>
            <a:r>
              <a:rPr lang="es-AR" dirty="0" err="1"/>
              <a:t>streams</a:t>
            </a:r>
            <a:r>
              <a:rPr lang="es-AR" dirty="0"/>
              <a:t>:  </a:t>
            </a:r>
            <a:r>
              <a:rPr lang="es-AR" b="1" dirty="0" err="1"/>
              <a:t>stdin</a:t>
            </a:r>
            <a:r>
              <a:rPr lang="es-AR" b="1" dirty="0"/>
              <a:t>  (</a:t>
            </a:r>
            <a:r>
              <a:rPr lang="es-AR" b="1" dirty="0" err="1"/>
              <a:t>standard</a:t>
            </a:r>
            <a:r>
              <a:rPr lang="es-AR" b="1" dirty="0"/>
              <a:t> input), </a:t>
            </a:r>
            <a:r>
              <a:rPr lang="es-AR" b="1" dirty="0" err="1"/>
              <a:t>stdout</a:t>
            </a:r>
            <a:r>
              <a:rPr lang="es-AR" b="1" dirty="0"/>
              <a:t> (</a:t>
            </a:r>
            <a:r>
              <a:rPr lang="es-AR" b="1" dirty="0" err="1"/>
              <a:t>standard</a:t>
            </a:r>
            <a:r>
              <a:rPr lang="es-AR" b="1" dirty="0"/>
              <a:t> output) y </a:t>
            </a:r>
            <a:r>
              <a:rPr lang="es-AR" b="1" dirty="0" err="1"/>
              <a:t>stderr</a:t>
            </a:r>
            <a:r>
              <a:rPr lang="es-AR" b="1" dirty="0"/>
              <a:t> (</a:t>
            </a:r>
            <a:r>
              <a:rPr lang="es-AR" b="1" dirty="0" err="1"/>
              <a:t>standard</a:t>
            </a:r>
            <a:r>
              <a:rPr lang="es-AR" b="1" dirty="0"/>
              <a:t> error). </a:t>
            </a:r>
            <a:r>
              <a:rPr lang="es-AR" dirty="0"/>
              <a:t>Generalmente el  primero se asocia al teclado y los otros dos al monitor. </a:t>
            </a:r>
          </a:p>
          <a:p>
            <a:pPr lvl="0"/>
            <a:r>
              <a:rPr lang="es-AR" dirty="0"/>
              <a:t>Esto puede modificarse al  momento de invocar el proceso utilizando las facilidades de redirección y pipes del </a:t>
            </a:r>
            <a:r>
              <a:rPr lang="es-AR" dirty="0" err="1"/>
              <a:t>shell</a:t>
            </a:r>
            <a:r>
              <a:rPr lang="es-AR" dirty="0"/>
              <a:t>  de</a:t>
            </a:r>
          </a:p>
          <a:p>
            <a:pPr lvl="0">
              <a:buNone/>
            </a:pPr>
            <a:r>
              <a:rPr lang="es-AR" dirty="0"/>
              <a:t>	Linux. </a:t>
            </a:r>
          </a:p>
          <a:p>
            <a:endParaRPr lang="es-A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A2A7D25-FC04-43A3-8133-C44F921D8691}"/>
              </a:ext>
            </a:extLst>
          </p:cNvPr>
          <p:cNvSpPr>
            <a:spLocks noGrp="1"/>
          </p:cNvSpPr>
          <p:nvPr>
            <p:ph type="title"/>
          </p:nvPr>
        </p:nvSpPr>
        <p:spPr/>
        <p:txBody>
          <a:bodyPr/>
          <a:lstStyle/>
          <a:p>
            <a:r>
              <a:rPr lang="es-AR" b="1" dirty="0"/>
              <a:t>FIN</a:t>
            </a:r>
          </a:p>
        </p:txBody>
      </p:sp>
      <p:pic>
        <p:nvPicPr>
          <p:cNvPr id="5" name="Marcador de contenido 4">
            <a:extLst>
              <a:ext uri="{FF2B5EF4-FFF2-40B4-BE49-F238E27FC236}">
                <a16:creationId xmlns:a16="http://schemas.microsoft.com/office/drawing/2014/main" xmlns="" id="{9ACCD8F1-29A7-4C76-A6E6-1838F16042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12667" y="1600200"/>
            <a:ext cx="4318666" cy="4525963"/>
          </a:xfrm>
        </p:spPr>
      </p:pic>
    </p:spTree>
    <p:extLst>
      <p:ext uri="{BB962C8B-B14F-4D97-AF65-F5344CB8AC3E}">
        <p14:creationId xmlns:p14="http://schemas.microsoft.com/office/powerpoint/2010/main" val="1971472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419" b="1" dirty="0"/>
              <a:t>Conceptos Iniciales</a:t>
            </a:r>
            <a:endParaRPr lang="es-AR" dirty="0"/>
          </a:p>
        </p:txBody>
      </p:sp>
      <p:sp>
        <p:nvSpPr>
          <p:cNvPr id="3" name="2 Marcador de contenido"/>
          <p:cNvSpPr>
            <a:spLocks noGrp="1"/>
          </p:cNvSpPr>
          <p:nvPr>
            <p:ph idx="1"/>
          </p:nvPr>
        </p:nvSpPr>
        <p:spPr/>
        <p:txBody>
          <a:bodyPr/>
          <a:lstStyle/>
          <a:p>
            <a:pPr lvl="0"/>
            <a:r>
              <a:rPr lang="es-AR" b="1" dirty="0"/>
              <a:t>Módulo de Entrada / Salida:</a:t>
            </a:r>
            <a:r>
              <a:rPr lang="es-AR" dirty="0"/>
              <a:t> A veces es denominada </a:t>
            </a:r>
            <a:r>
              <a:rPr lang="es-AR" b="1" dirty="0"/>
              <a:t>“placa controladora” </a:t>
            </a:r>
            <a:r>
              <a:rPr lang="es-AR" dirty="0"/>
              <a:t>o “tarjeta controladora” (a veces solo un chip 8251 USART, 8255 Paralelo). Es una colección de componentes electrónicos que permite controlar un puerto, un bus o un dispositivo. Debe tener la capacidad de ocuparse, por un lado, de la comunicación con el procesador y, por el otro, con el dispositivo.</a:t>
            </a:r>
          </a:p>
          <a:p>
            <a:endParaRPr lang="es-AR"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419" b="1" dirty="0"/>
              <a:t>Conceptos Iniciales</a:t>
            </a:r>
            <a:endParaRPr lang="es-AR" dirty="0"/>
          </a:p>
        </p:txBody>
      </p:sp>
      <p:sp>
        <p:nvSpPr>
          <p:cNvPr id="3" name="2 Marcador de contenido"/>
          <p:cNvSpPr>
            <a:spLocks noGrp="1"/>
          </p:cNvSpPr>
          <p:nvPr>
            <p:ph idx="1"/>
          </p:nvPr>
        </p:nvSpPr>
        <p:spPr>
          <a:xfrm>
            <a:off x="457200" y="1600201"/>
            <a:ext cx="8229600" cy="3629000"/>
          </a:xfrm>
        </p:spPr>
        <p:txBody>
          <a:bodyPr>
            <a:normAutofit lnSpcReduction="10000"/>
          </a:bodyPr>
          <a:lstStyle/>
          <a:p>
            <a:pPr lvl="0">
              <a:buNone/>
            </a:pPr>
            <a:r>
              <a:rPr lang="es-AR" dirty="0"/>
              <a:t>	</a:t>
            </a:r>
            <a:r>
              <a:rPr lang="es-AR" b="1" dirty="0"/>
              <a:t>Driver de Dispositivo: </a:t>
            </a:r>
            <a:r>
              <a:rPr lang="es-AR" dirty="0"/>
              <a:t>Es un programa informático que permite al sistema operativo interactuar con un periférico, haciendo una abstracción del hardware y proporcionando una interfaz (posiblemente estandarizada) para utilizar el dispositivo. A veces es denominado “Driver” o “controlador” (en masculino).</a:t>
            </a:r>
          </a:p>
          <a:p>
            <a:endParaRPr lang="es-AR"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419" b="1" dirty="0"/>
              <a:t>Conceptos Iniciales</a:t>
            </a:r>
            <a:endParaRPr lang="es-AR" dirty="0"/>
          </a:p>
        </p:txBody>
      </p:sp>
      <p:sp>
        <p:nvSpPr>
          <p:cNvPr id="3" name="2 Marcador de contenido"/>
          <p:cNvSpPr>
            <a:spLocks noGrp="1"/>
          </p:cNvSpPr>
          <p:nvPr>
            <p:ph idx="1"/>
          </p:nvPr>
        </p:nvSpPr>
        <p:spPr>
          <a:xfrm>
            <a:off x="251520" y="1600200"/>
            <a:ext cx="8640960" cy="4525963"/>
          </a:xfrm>
        </p:spPr>
        <p:txBody>
          <a:bodyPr>
            <a:normAutofit lnSpcReduction="10000"/>
          </a:bodyPr>
          <a:lstStyle/>
          <a:p>
            <a:pPr marL="457200" lvl="0" indent="-381000">
              <a:lnSpc>
                <a:spcPct val="115000"/>
              </a:lnSpc>
              <a:spcBef>
                <a:spcPts val="0"/>
              </a:spcBef>
              <a:buSzPts val="2400"/>
              <a:buNone/>
            </a:pPr>
            <a:r>
              <a:rPr lang="es-419" b="1" dirty="0"/>
              <a:t>	interface</a:t>
            </a:r>
            <a:r>
              <a:rPr lang="es-419" dirty="0"/>
              <a:t>: </a:t>
            </a:r>
            <a:r>
              <a:rPr lang="es-AR" dirty="0"/>
              <a:t>Permiten tratar de una forma estándar y uniforme a los dispositivos de E/S.</a:t>
            </a:r>
          </a:p>
          <a:p>
            <a:pPr marL="457200" lvl="0" indent="-381000">
              <a:lnSpc>
                <a:spcPct val="115000"/>
              </a:lnSpc>
              <a:spcBef>
                <a:spcPts val="0"/>
              </a:spcBef>
              <a:buSzPts val="2400"/>
              <a:buNone/>
            </a:pPr>
            <a:r>
              <a:rPr lang="es-AR" dirty="0"/>
              <a:t>	El uso de interface permite conectar dispositivos más recientes que el Sistema Operativo.</a:t>
            </a:r>
          </a:p>
          <a:p>
            <a:pPr marL="457200" lvl="0" indent="-381000">
              <a:lnSpc>
                <a:spcPct val="115000"/>
              </a:lnSpc>
              <a:spcBef>
                <a:spcPts val="0"/>
              </a:spcBef>
              <a:buSzPts val="2400"/>
              <a:buNone/>
            </a:pPr>
            <a:r>
              <a:rPr lang="es-AR" dirty="0"/>
              <a:t>	Este mecanismo libera al Sistema Operativo de la necesidad de conocer cada modelo, de cada marca, de cada tipo de dispositivo. </a:t>
            </a:r>
            <a:r>
              <a:rPr lang="es-AR" b="1" dirty="0"/>
              <a:t>(Subsistema de E/S que comunica </a:t>
            </a:r>
            <a:r>
              <a:rPr lang="es-AR" b="1" dirty="0" smtClean="0"/>
              <a:t>el </a:t>
            </a:r>
            <a:r>
              <a:rPr lang="es-AR" b="1" dirty="0" err="1"/>
              <a:t>Kernel</a:t>
            </a:r>
            <a:r>
              <a:rPr lang="es-AR" b="1" dirty="0"/>
              <a:t> y con el Driver)</a:t>
            </a:r>
          </a:p>
          <a:p>
            <a:endParaRPr lang="es-AR"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8520" y="234460"/>
            <a:ext cx="9145016" cy="1143000"/>
          </a:xfrm>
        </p:spPr>
        <p:txBody>
          <a:bodyPr>
            <a:normAutofit fontScale="90000"/>
          </a:bodyPr>
          <a:lstStyle/>
          <a:p>
            <a:r>
              <a:rPr lang="es-AR" b="1" dirty="0"/>
              <a:t>Comunicación entre el Microprocesador y Controladora de E/S</a:t>
            </a:r>
          </a:p>
        </p:txBody>
      </p:sp>
      <p:sp>
        <p:nvSpPr>
          <p:cNvPr id="3" name="Marcador de contenido 2"/>
          <p:cNvSpPr>
            <a:spLocks noGrp="1"/>
          </p:cNvSpPr>
          <p:nvPr>
            <p:ph idx="1"/>
          </p:nvPr>
        </p:nvSpPr>
        <p:spPr>
          <a:xfrm>
            <a:off x="349188" y="1412776"/>
            <a:ext cx="8229600" cy="4809989"/>
          </a:xfrm>
        </p:spPr>
        <p:txBody>
          <a:bodyPr>
            <a:normAutofit fontScale="55000" lnSpcReduction="20000"/>
          </a:bodyPr>
          <a:lstStyle/>
          <a:p>
            <a:pPr marL="0" lvl="0" indent="0">
              <a:buNone/>
            </a:pPr>
            <a:r>
              <a:rPr lang="es-AR" dirty="0"/>
              <a:t> La controladora dispone de uno o más registros para los datos y las señales de control. El procesador se comunica con la controladora leyendo y escribiendo patrones de bits en dichos registros. </a:t>
            </a:r>
          </a:p>
          <a:p>
            <a:pPr marL="0" lvl="0" indent="0">
              <a:buNone/>
            </a:pPr>
            <a:endParaRPr lang="es-AR" dirty="0"/>
          </a:p>
          <a:p>
            <a:pPr lvl="0"/>
            <a:r>
              <a:rPr lang="es-AR" dirty="0"/>
              <a:t>El</a:t>
            </a:r>
            <a:r>
              <a:rPr lang="es-AR" i="1" dirty="0"/>
              <a:t> host</a:t>
            </a:r>
            <a:r>
              <a:rPr lang="es-AR" dirty="0"/>
              <a:t> lee el registro de</a:t>
            </a:r>
            <a:r>
              <a:rPr lang="es-AR" b="1" dirty="0"/>
              <a:t> </a:t>
            </a:r>
            <a:r>
              <a:rPr lang="es-AR" sz="3300" b="1" dirty="0">
                <a:solidFill>
                  <a:schemeClr val="tx2">
                    <a:lumMod val="60000"/>
                    <a:lumOff val="40000"/>
                  </a:schemeClr>
                </a:solidFill>
              </a:rPr>
              <a:t>entrada de datos </a:t>
            </a:r>
            <a:r>
              <a:rPr lang="es-AR" dirty="0"/>
              <a:t>para obtener la entrada.</a:t>
            </a:r>
          </a:p>
          <a:p>
            <a:pPr lvl="0"/>
            <a:r>
              <a:rPr lang="es-AR" dirty="0"/>
              <a:t>El</a:t>
            </a:r>
            <a:r>
              <a:rPr lang="es-AR" i="1" dirty="0"/>
              <a:t> host</a:t>
            </a:r>
            <a:r>
              <a:rPr lang="es-AR" dirty="0"/>
              <a:t> escribe en el registro de</a:t>
            </a:r>
            <a:r>
              <a:rPr lang="es-AR" b="1" dirty="0"/>
              <a:t> </a:t>
            </a:r>
            <a:r>
              <a:rPr lang="es-AR" b="1" dirty="0">
                <a:solidFill>
                  <a:schemeClr val="tx2">
                    <a:lumMod val="60000"/>
                    <a:lumOff val="40000"/>
                  </a:schemeClr>
                </a:solidFill>
              </a:rPr>
              <a:t>salida de datos</a:t>
            </a:r>
            <a:r>
              <a:rPr lang="es-AR" dirty="0">
                <a:solidFill>
                  <a:schemeClr val="tx2">
                    <a:lumMod val="60000"/>
                    <a:lumOff val="40000"/>
                  </a:schemeClr>
                </a:solidFill>
              </a:rPr>
              <a:t> </a:t>
            </a:r>
            <a:r>
              <a:rPr lang="es-AR" dirty="0"/>
              <a:t>para enviar la salida.</a:t>
            </a:r>
          </a:p>
          <a:p>
            <a:pPr lvl="0"/>
            <a:r>
              <a:rPr lang="es-AR" dirty="0"/>
              <a:t>El </a:t>
            </a:r>
            <a:r>
              <a:rPr lang="es-AR" sz="3300" b="1" dirty="0">
                <a:solidFill>
                  <a:schemeClr val="tx2">
                    <a:lumMod val="60000"/>
                    <a:lumOff val="40000"/>
                  </a:schemeClr>
                </a:solidFill>
              </a:rPr>
              <a:t>registro de estado</a:t>
            </a:r>
            <a:r>
              <a:rPr lang="es-AR" dirty="0"/>
              <a:t> contiene bits que el</a:t>
            </a:r>
            <a:r>
              <a:rPr lang="es-AR" i="1" dirty="0"/>
              <a:t> host</a:t>
            </a:r>
            <a:r>
              <a:rPr lang="es-AR" dirty="0"/>
              <a:t> puede leer. Estos bits indican estados. </a:t>
            </a:r>
          </a:p>
          <a:p>
            <a:pPr lvl="0"/>
            <a:r>
              <a:rPr lang="es-AR" dirty="0"/>
              <a:t>El </a:t>
            </a:r>
            <a:r>
              <a:rPr lang="es-AR" sz="3300" b="1" dirty="0">
                <a:solidFill>
                  <a:schemeClr val="tx2">
                    <a:lumMod val="60000"/>
                    <a:lumOff val="40000"/>
                  </a:schemeClr>
                </a:solidFill>
              </a:rPr>
              <a:t>registro de control </a:t>
            </a:r>
            <a:r>
              <a:rPr lang="es-AR" dirty="0"/>
              <a:t>puede ser escrito por el</a:t>
            </a:r>
            <a:r>
              <a:rPr lang="es-AR" i="1" dirty="0"/>
              <a:t> host</a:t>
            </a:r>
            <a:r>
              <a:rPr lang="es-AR" dirty="0"/>
              <a:t> para iniciar un comando o para cambiar el modo de un dispositivo.</a:t>
            </a:r>
          </a:p>
          <a:p>
            <a:pPr marL="0" lvl="0" indent="0">
              <a:buNone/>
            </a:pPr>
            <a:r>
              <a:rPr lang="es-AR" dirty="0"/>
              <a:t> </a:t>
            </a:r>
          </a:p>
          <a:p>
            <a:r>
              <a:rPr lang="es-AR" b="1" dirty="0"/>
              <a:t>No Mapeada </a:t>
            </a:r>
            <a:r>
              <a:rPr lang="es-AR" dirty="0"/>
              <a:t>Una forma de llevar a cabo esta comu­nicación es utilizando instrucciones de E/S especiales que especifican la transferencia de un byte o de una palabra a una dirección de puerto de E/S.</a:t>
            </a:r>
          </a:p>
          <a:p>
            <a:pPr marL="0" indent="0">
              <a:buNone/>
            </a:pPr>
            <a:endParaRPr lang="es-AR" dirty="0"/>
          </a:p>
          <a:p>
            <a:r>
              <a:rPr lang="es-AR" b="1" dirty="0"/>
              <a:t>Mapeada </a:t>
            </a:r>
            <a:r>
              <a:rPr lang="es-AR" dirty="0"/>
              <a:t>. En este caso, los registros de control del dispositivo están mapeados en el espacio de direcciones del procesador. La CPU ejecuta las solicitudes utilizando instrucciones estándar de transferencia de datos para leer y escribir los registros de control del dispositivo. </a:t>
            </a:r>
          </a:p>
          <a:p>
            <a:endParaRPr lang="es-AR" dirty="0"/>
          </a:p>
          <a:p>
            <a:endParaRPr lang="es-AR" dirty="0"/>
          </a:p>
        </p:txBody>
      </p:sp>
      <p:sp>
        <p:nvSpPr>
          <p:cNvPr id="4" name="Marcador de contenido 2">
            <a:extLst>
              <a:ext uri="{FF2B5EF4-FFF2-40B4-BE49-F238E27FC236}">
                <a16:creationId xmlns:a16="http://schemas.microsoft.com/office/drawing/2014/main" xmlns="" id="{5AA0987F-CB07-40E4-97BD-BF4F8A4C3838}"/>
              </a:ext>
            </a:extLst>
          </p:cNvPr>
          <p:cNvSpPr txBox="1">
            <a:spLocks/>
          </p:cNvSpPr>
          <p:nvPr/>
        </p:nvSpPr>
        <p:spPr>
          <a:xfrm>
            <a:off x="577336" y="6222765"/>
            <a:ext cx="2278596" cy="63523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AR" sz="1500" b="1" dirty="0">
                <a:solidFill>
                  <a:schemeClr val="accent6">
                    <a:lumMod val="75000"/>
                  </a:schemeClr>
                </a:solidFill>
              </a:rPr>
              <a:t>*Ejemplo Puerto Serie </a:t>
            </a:r>
          </a:p>
          <a:p>
            <a:pPr marL="0" indent="0">
              <a:buNone/>
            </a:pPr>
            <a:r>
              <a:rPr lang="es-AR" sz="1500" b="1" dirty="0">
                <a:solidFill>
                  <a:schemeClr val="accent6">
                    <a:lumMod val="75000"/>
                  </a:schemeClr>
                </a:solidFill>
              </a:rPr>
              <a:t>** </a:t>
            </a:r>
            <a:r>
              <a:rPr lang="es-AR" sz="1500" dirty="0">
                <a:solidFill>
                  <a:schemeClr val="accent6">
                    <a:lumMod val="75000"/>
                  </a:schemeClr>
                </a:solidFill>
              </a:rPr>
              <a:t>FIFO</a:t>
            </a:r>
            <a:r>
              <a:rPr lang="es-AR" sz="1500" b="1" dirty="0">
                <a:solidFill>
                  <a:schemeClr val="accent6">
                    <a:lumMod val="75000"/>
                  </a:schemeClr>
                </a:solidFill>
              </a:rPr>
              <a:t> de varias IN/OUT</a:t>
            </a:r>
          </a:p>
        </p:txBody>
      </p:sp>
    </p:spTree>
    <p:extLst>
      <p:ext uri="{BB962C8B-B14F-4D97-AF65-F5344CB8AC3E}">
        <p14:creationId xmlns:p14="http://schemas.microsoft.com/office/powerpoint/2010/main" val="10644614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AR" b="1" dirty="0"/>
              <a:t>Estructura de la Controladora de E/S</a:t>
            </a:r>
          </a:p>
        </p:txBody>
      </p:sp>
      <p:pic>
        <p:nvPicPr>
          <p:cNvPr id="4" name="Imagen 3"/>
          <p:cNvPicPr>
            <a:picLocks noChangeAspect="1"/>
          </p:cNvPicPr>
          <p:nvPr/>
        </p:nvPicPr>
        <p:blipFill>
          <a:blip r:embed="rId3"/>
          <a:stretch>
            <a:fillRect/>
          </a:stretch>
        </p:blipFill>
        <p:spPr>
          <a:xfrm>
            <a:off x="257175" y="1340768"/>
            <a:ext cx="8429625" cy="4670450"/>
          </a:xfrm>
          <a:prstGeom prst="rect">
            <a:avLst/>
          </a:prstGeom>
        </p:spPr>
      </p:pic>
    </p:spTree>
    <p:extLst>
      <p:ext uri="{BB962C8B-B14F-4D97-AF65-F5344CB8AC3E}">
        <p14:creationId xmlns:p14="http://schemas.microsoft.com/office/powerpoint/2010/main" val="2279291350"/>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icin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cin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cin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25332</TotalTime>
  <Words>2667</Words>
  <Application>Microsoft Office PowerPoint</Application>
  <PresentationFormat>Presentación en pantalla (4:3)</PresentationFormat>
  <Paragraphs>290</Paragraphs>
  <Slides>44</Slides>
  <Notes>39</Notes>
  <HiddenSlides>0</HiddenSlides>
  <MMClips>0</MMClips>
  <ScaleCrop>false</ScaleCrop>
  <HeadingPairs>
    <vt:vector size="8" baseType="variant">
      <vt:variant>
        <vt:lpstr>Fuentes usadas</vt:lpstr>
      </vt:variant>
      <vt:variant>
        <vt:i4>2</vt:i4>
      </vt:variant>
      <vt:variant>
        <vt:lpstr>Tema</vt:lpstr>
      </vt:variant>
      <vt:variant>
        <vt:i4>1</vt:i4>
      </vt:variant>
      <vt:variant>
        <vt:lpstr>Servidores OLE incrustados</vt:lpstr>
      </vt:variant>
      <vt:variant>
        <vt:i4>3</vt:i4>
      </vt:variant>
      <vt:variant>
        <vt:lpstr>Títulos de diapositiva</vt:lpstr>
      </vt:variant>
      <vt:variant>
        <vt:i4>44</vt:i4>
      </vt:variant>
    </vt:vector>
  </HeadingPairs>
  <TitlesOfParts>
    <vt:vector size="50" baseType="lpstr">
      <vt:lpstr>Arial</vt:lpstr>
      <vt:lpstr>Calibri</vt:lpstr>
      <vt:lpstr>Tema de Office</vt:lpstr>
      <vt:lpstr>Paquete</vt:lpstr>
      <vt:lpstr>Acrobat Document</vt:lpstr>
      <vt:lpstr>Objeto empaquetador del shell</vt:lpstr>
      <vt:lpstr>Sistemas Operativos UNAHUR</vt:lpstr>
      <vt:lpstr>Sistemas de E/S</vt:lpstr>
      <vt:lpstr>Introducción</vt:lpstr>
      <vt:lpstr>Conceptos Iniciales</vt:lpstr>
      <vt:lpstr>Conceptos Iniciales</vt:lpstr>
      <vt:lpstr>Conceptos Iniciales</vt:lpstr>
      <vt:lpstr>Conceptos Iniciales</vt:lpstr>
      <vt:lpstr>Comunicación entre el Microprocesador y Controladora de E/S</vt:lpstr>
      <vt:lpstr>Estructura de la Controladora de E/S</vt:lpstr>
      <vt:lpstr>Interconexión e Interacción</vt:lpstr>
      <vt:lpstr>Estructura de Buses Típica</vt:lpstr>
      <vt:lpstr>Diagrama en Bloques</vt:lpstr>
      <vt:lpstr>Diagrama en Bloques 2 CPUs</vt:lpstr>
      <vt:lpstr>E/S controlada por Programa (Sondeo)</vt:lpstr>
      <vt:lpstr>Interrupciones</vt:lpstr>
      <vt:lpstr>Interrupciones</vt:lpstr>
      <vt:lpstr>Que sucede al producirse una Interrupción</vt:lpstr>
      <vt:lpstr>Interrupciones</vt:lpstr>
      <vt:lpstr>Interrupciones</vt:lpstr>
      <vt:lpstr>Vector de interrupciones (IA32 PM)</vt:lpstr>
      <vt:lpstr>Vector de Interrupciones (IA32)</vt:lpstr>
      <vt:lpstr>Vector de Interrupciones (IA32)</vt:lpstr>
      <vt:lpstr>Acceso Directo a Memoria (DMA)</vt:lpstr>
      <vt:lpstr>Acceso Directo a Memoria (DMA)</vt:lpstr>
      <vt:lpstr>Interfaz de E/S </vt:lpstr>
      <vt:lpstr>Interfaz de E/S </vt:lpstr>
      <vt:lpstr>Interfaz de E/S </vt:lpstr>
      <vt:lpstr>Dispositivos de Bloque y de Caracteres</vt:lpstr>
      <vt:lpstr>Dispositivo de Bloques</vt:lpstr>
      <vt:lpstr>Interfaz Flujo de Caracteres</vt:lpstr>
      <vt:lpstr>Dispositivos de Red</vt:lpstr>
      <vt:lpstr>Relojes y temporizadores </vt:lpstr>
      <vt:lpstr>E/S Bloqueante y No Bloqueante</vt:lpstr>
      <vt:lpstr>E/S Bloqueante y No Bloqueante</vt:lpstr>
      <vt:lpstr>Subsistema de E/S del kernel</vt:lpstr>
      <vt:lpstr>Planificación</vt:lpstr>
      <vt:lpstr>Almacenamiento en búfer</vt:lpstr>
      <vt:lpstr>Almacenamiento en Cache</vt:lpstr>
      <vt:lpstr>Gestión de Colas y reserva de dispositivos</vt:lpstr>
      <vt:lpstr>Manejo de Errores</vt:lpstr>
      <vt:lpstr>Protección de E/S</vt:lpstr>
      <vt:lpstr>Streams</vt:lpstr>
      <vt:lpstr>Streams Entrada/Salida</vt:lpstr>
      <vt:lpstr>FIN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Sistemas Operativos UNAHUR</dc:title>
  <dc:creator>Robles, Leandro</dc:creator>
  <cp:lastModifiedBy>Robles, Leandro</cp:lastModifiedBy>
  <cp:revision>231</cp:revision>
  <cp:lastPrinted>2019-06-22T14:23:54Z</cp:lastPrinted>
  <dcterms:created xsi:type="dcterms:W3CDTF">2019-02-14T01:06:32Z</dcterms:created>
  <dcterms:modified xsi:type="dcterms:W3CDTF">2021-03-20T14:58:18Z</dcterms:modified>
</cp:coreProperties>
</file>